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01" r:id="rId3"/>
    <p:sldId id="262" r:id="rId4"/>
    <p:sldId id="284" r:id="rId5"/>
    <p:sldId id="285" r:id="rId6"/>
    <p:sldId id="302" r:id="rId7"/>
    <p:sldId id="259" r:id="rId8"/>
    <p:sldId id="260" r:id="rId9"/>
    <p:sldId id="261" r:id="rId10"/>
    <p:sldId id="280" r:id="rId11"/>
    <p:sldId id="263" r:id="rId12"/>
    <p:sldId id="281" r:id="rId13"/>
    <p:sldId id="264" r:id="rId14"/>
    <p:sldId id="265" r:id="rId15"/>
    <p:sldId id="287" r:id="rId16"/>
    <p:sldId id="266" r:id="rId17"/>
    <p:sldId id="288" r:id="rId18"/>
    <p:sldId id="267" r:id="rId19"/>
    <p:sldId id="268" r:id="rId20"/>
    <p:sldId id="269" r:id="rId21"/>
    <p:sldId id="300" r:id="rId22"/>
    <p:sldId id="289" r:id="rId23"/>
    <p:sldId id="290" r:id="rId24"/>
    <p:sldId id="291" r:id="rId25"/>
    <p:sldId id="282" r:id="rId26"/>
    <p:sldId id="272" r:id="rId27"/>
    <p:sldId id="273" r:id="rId28"/>
    <p:sldId id="275" r:id="rId29"/>
    <p:sldId id="293" r:id="rId30"/>
    <p:sldId id="276" r:id="rId31"/>
    <p:sldId id="294" r:id="rId32"/>
    <p:sldId id="295" r:id="rId33"/>
    <p:sldId id="277" r:id="rId34"/>
    <p:sldId id="279" r:id="rId35"/>
    <p:sldId id="296" r:id="rId36"/>
    <p:sldId id="297" r:id="rId37"/>
    <p:sldId id="298" r:id="rId38"/>
    <p:sldId id="299" r:id="rId39"/>
    <p:sldId id="303" r:id="rId40"/>
    <p:sldId id="304" r:id="rId41"/>
    <p:sldId id="278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250A11-3A17-49AB-B273-6D099C2B6950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C13AA-DB51-4113-8473-F12C061BF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250A11-3A17-49AB-B273-6D099C2B6950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C13AA-DB51-4113-8473-F12C061BF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250A11-3A17-49AB-B273-6D099C2B6950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C13AA-DB51-4113-8473-F12C061BF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250A11-3A17-49AB-B273-6D099C2B6950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C13AA-DB51-4113-8473-F12C061BF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250A11-3A17-49AB-B273-6D099C2B6950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C13AA-DB51-4113-8473-F12C061BF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250A11-3A17-49AB-B273-6D099C2B6950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C13AA-DB51-4113-8473-F12C061BF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250A11-3A17-49AB-B273-6D099C2B6950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C13AA-DB51-4113-8473-F12C061BF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250A11-3A17-49AB-B273-6D099C2B6950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C13AA-DB51-4113-8473-F12C061BF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250A11-3A17-49AB-B273-6D099C2B6950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C13AA-DB51-4113-8473-F12C061BF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250A11-3A17-49AB-B273-6D099C2B6950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C13AA-DB51-4113-8473-F12C061BF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250A11-3A17-49AB-B273-6D099C2B6950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C13AA-DB51-4113-8473-F12C061BF2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C250A11-3A17-49AB-B273-6D099C2B6950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78C13AA-DB51-4113-8473-F12C061BF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b="1" dirty="0" smtClean="0">
              <a:latin typeface="Times New Roman"/>
              <a:ea typeface="Times New Roman"/>
              <a:cs typeface="Times New Roman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b="1" dirty="0">
              <a:latin typeface="Times New Roman"/>
              <a:ea typeface="Times New Roman"/>
              <a:cs typeface="Times New Roman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 smtClean="0">
                <a:latin typeface="Times New Roman"/>
                <a:ea typeface="Times New Roman"/>
                <a:cs typeface="Times New Roman"/>
              </a:rPr>
              <a:t>Political </a:t>
            </a:r>
            <a:r>
              <a:rPr lang="en-GB" b="1" dirty="0">
                <a:latin typeface="Times New Roman"/>
                <a:ea typeface="Times New Roman"/>
                <a:cs typeface="Times New Roman"/>
              </a:rPr>
              <a:t>Economy Analysis (PEA) of Decentralization in </a:t>
            </a:r>
            <a:r>
              <a:rPr lang="en-GB" b="1" dirty="0" smtClean="0">
                <a:latin typeface="Times New Roman"/>
                <a:ea typeface="Times New Roman"/>
                <a:cs typeface="Times New Roman"/>
              </a:rPr>
              <a:t>Ethiopia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Calibri"/>
              <a:ea typeface="Times New Roman"/>
              <a:cs typeface="Times New Roman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 smtClean="0">
                <a:latin typeface="Times New Roman"/>
                <a:ea typeface="Times New Roman"/>
                <a:cs typeface="Times New Roman"/>
              </a:rPr>
              <a:t>  </a:t>
            </a:r>
            <a:r>
              <a:rPr lang="en-GB" b="1" dirty="0">
                <a:latin typeface="Times New Roman"/>
                <a:ea typeface="Times New Roman"/>
                <a:cs typeface="Times New Roman"/>
              </a:rPr>
              <a:t>Uniting Local Governments in Ethiopia (</a:t>
            </a:r>
            <a:r>
              <a:rPr lang="en-GB" b="1" dirty="0" smtClean="0">
                <a:latin typeface="Times New Roman"/>
                <a:ea typeface="Times New Roman"/>
                <a:cs typeface="Times New Roman"/>
              </a:rPr>
              <a:t>ULGE)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GB" sz="1800" b="1" dirty="0">
              <a:latin typeface="Times New Roman"/>
              <a:ea typeface="Times New Roman"/>
              <a:cs typeface="Times New Roman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b="1" dirty="0" smtClean="0">
                <a:latin typeface="Times New Roman"/>
                <a:ea typeface="Times New Roman"/>
                <a:cs typeface="Times New Roman"/>
              </a:rPr>
              <a:t>May 2021</a:t>
            </a:r>
            <a:endParaRPr lang="en-US" sz="1800" dirty="0">
              <a:latin typeface="Calibri"/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Aims- general framework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Globally and at home</a:t>
            </a:r>
            <a:r>
              <a:rPr lang="en-US" dirty="0" smtClean="0"/>
              <a:t> failure of centralized unitary state was visible </a:t>
            </a:r>
            <a:r>
              <a:rPr lang="en-US" b="1" dirty="0" smtClean="0">
                <a:solidFill>
                  <a:srgbClr val="FF0000"/>
                </a:solidFill>
              </a:rPr>
              <a:t>(FRAMEWORK)-1990s</a:t>
            </a:r>
          </a:p>
          <a:p>
            <a:r>
              <a:rPr lang="en-US" b="1" dirty="0" smtClean="0"/>
              <a:t>A</a:t>
            </a:r>
            <a:r>
              <a:rPr lang="en-US" dirty="0" smtClean="0"/>
              <a:t>ddress local </a:t>
            </a:r>
            <a:r>
              <a:rPr lang="en-US" dirty="0" err="1" smtClean="0"/>
              <a:t>dds</a:t>
            </a:r>
            <a:r>
              <a:rPr lang="en-US" dirty="0" smtClean="0"/>
              <a:t> and priorities- deliver basic services- LG are better informed (1)-</a:t>
            </a:r>
            <a:r>
              <a:rPr lang="en-US" b="1" dirty="0" smtClean="0"/>
              <a:t>far center</a:t>
            </a:r>
          </a:p>
          <a:p>
            <a:r>
              <a:rPr lang="en-US" dirty="0" smtClean="0"/>
              <a:t>Enhance Local level </a:t>
            </a:r>
            <a:r>
              <a:rPr lang="en-US" dirty="0" err="1" smtClean="0"/>
              <a:t>devt</a:t>
            </a:r>
            <a:r>
              <a:rPr lang="en-US" dirty="0" smtClean="0"/>
              <a:t> and address poverty at local level (2) (</a:t>
            </a:r>
            <a:r>
              <a:rPr lang="en-US" dirty="0" err="1" smtClean="0"/>
              <a:t>devt</a:t>
            </a:r>
            <a:r>
              <a:rPr lang="en-US" dirty="0" smtClean="0"/>
              <a:t> as freedom SEN)</a:t>
            </a:r>
          </a:p>
          <a:p>
            <a:r>
              <a:rPr lang="en-US" dirty="0" smtClean="0"/>
              <a:t>Demo (LG as embodiments of local demo –to influence policy and decision making at local) and </a:t>
            </a:r>
            <a:r>
              <a:rPr lang="en-US" b="1" dirty="0" smtClean="0"/>
              <a:t>autonomy</a:t>
            </a:r>
            <a:r>
              <a:rPr lang="en-US" dirty="0" smtClean="0"/>
              <a:t> argument- bring </a:t>
            </a:r>
            <a:r>
              <a:rPr lang="en-US" dirty="0" err="1" smtClean="0"/>
              <a:t>govt</a:t>
            </a:r>
            <a:r>
              <a:rPr lang="en-US" dirty="0" smtClean="0"/>
              <a:t> closer to the people, enhance public participation in elected and locally accountable </a:t>
            </a:r>
            <a:r>
              <a:rPr lang="en-US" dirty="0" err="1" smtClean="0"/>
              <a:t>insts</a:t>
            </a:r>
            <a:r>
              <a:rPr lang="en-US" dirty="0" smtClean="0"/>
              <a:t>- learn and practice demo (3)</a:t>
            </a:r>
          </a:p>
          <a:p>
            <a:r>
              <a:rPr lang="en-US" dirty="0" smtClean="0"/>
              <a:t>Autonomy to </a:t>
            </a:r>
            <a:r>
              <a:rPr lang="en-US" dirty="0" smtClean="0">
                <a:solidFill>
                  <a:srgbClr val="FF0000"/>
                </a:solidFill>
              </a:rPr>
              <a:t>decide somethings for themselves</a:t>
            </a:r>
            <a:r>
              <a:rPr lang="en-US" dirty="0" smtClean="0"/>
              <a:t> (4)</a:t>
            </a:r>
          </a:p>
          <a:p>
            <a:r>
              <a:rPr lang="en-US" dirty="0" smtClean="0"/>
              <a:t>Legitimacy –’ </a:t>
            </a:r>
            <a:r>
              <a:rPr lang="en-US" dirty="0" err="1" smtClean="0"/>
              <a:t>govt</a:t>
            </a:r>
            <a:r>
              <a:rPr lang="en-US" dirty="0" smtClean="0"/>
              <a:t> that delivers close to home- own </a:t>
            </a:r>
            <a:r>
              <a:rPr lang="en-US" dirty="0" err="1" smtClean="0"/>
              <a:t>govt</a:t>
            </a:r>
            <a:r>
              <a:rPr lang="en-US" dirty="0" smtClean="0"/>
              <a:t> at local level’ (5)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15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Local level decentralization can happen in a unitary and federal countries</a:t>
            </a:r>
          </a:p>
          <a:p>
            <a:r>
              <a:rPr lang="en-US" dirty="0" smtClean="0"/>
              <a:t>In federations- it takes two steps- federal –state (constitutionally based); shared rule, self rule</a:t>
            </a:r>
          </a:p>
          <a:p>
            <a:r>
              <a:rPr lang="en-US" dirty="0" smtClean="0"/>
              <a:t>States and local </a:t>
            </a:r>
            <a:r>
              <a:rPr lang="en-US" dirty="0" err="1" smtClean="0"/>
              <a:t>govts</a:t>
            </a:r>
            <a:r>
              <a:rPr lang="en-US" dirty="0" smtClean="0"/>
              <a:t>- transfer of power from the states to </a:t>
            </a:r>
            <a:r>
              <a:rPr lang="en-US" dirty="0" err="1" smtClean="0"/>
              <a:t>woredas</a:t>
            </a:r>
            <a:r>
              <a:rPr lang="en-US" dirty="0" smtClean="0"/>
              <a:t> </a:t>
            </a:r>
            <a:r>
              <a:rPr lang="en-US" dirty="0" smtClean="0"/>
              <a:t>either by federal constitution or enabling law or by both (Ethiopia)</a:t>
            </a:r>
          </a:p>
          <a:p>
            <a:r>
              <a:rPr lang="en-US" dirty="0" smtClean="0"/>
              <a:t>If done by fed con- LG is then con </a:t>
            </a:r>
            <a:r>
              <a:rPr lang="en-US" dirty="0" smtClean="0">
                <a:solidFill>
                  <a:srgbClr val="00B050"/>
                </a:solidFill>
              </a:rPr>
              <a:t>entrenched</a:t>
            </a:r>
            <a:r>
              <a:rPr lang="en-US" dirty="0" smtClean="0"/>
              <a:t>, not subordinate, not creations of states; have legal safe guard to curb states’ interference in LG autonomy</a:t>
            </a:r>
          </a:p>
          <a:p>
            <a:r>
              <a:rPr lang="en-US" dirty="0" smtClean="0"/>
              <a:t>LG have elected </a:t>
            </a:r>
            <a:r>
              <a:rPr lang="en-US" dirty="0" err="1" smtClean="0"/>
              <a:t>insts</a:t>
            </a:r>
            <a:r>
              <a:rPr lang="en-US" dirty="0" smtClean="0"/>
              <a:t>, defined powers/competencies, </a:t>
            </a:r>
            <a:r>
              <a:rPr lang="en-US" b="1" dirty="0" smtClean="0">
                <a:solidFill>
                  <a:srgbClr val="FF0000"/>
                </a:solidFill>
              </a:rPr>
              <a:t>not agents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</a:rPr>
              <a:t>extension arms of states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 unitary systems LG are made and unmade by the center, no </a:t>
            </a:r>
            <a:r>
              <a:rPr lang="en-US" dirty="0" err="1" smtClean="0">
                <a:solidFill>
                  <a:srgbClr val="FF0000"/>
                </a:solidFill>
              </a:rPr>
              <a:t>con’l</a:t>
            </a:r>
            <a:r>
              <a:rPr lang="en-US" dirty="0" smtClean="0">
                <a:solidFill>
                  <a:srgbClr val="FF0000"/>
                </a:solidFill>
              </a:rPr>
              <a:t> guarantee (delegation/</a:t>
            </a:r>
            <a:r>
              <a:rPr lang="en-US" dirty="0" err="1" smtClean="0">
                <a:solidFill>
                  <a:srgbClr val="FF0000"/>
                </a:solidFill>
              </a:rPr>
              <a:t>deconcent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Substance of decentralization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Autonomy of LG depends on the </a:t>
            </a:r>
            <a:r>
              <a:rPr lang="en-US" b="1" dirty="0" smtClean="0"/>
              <a:t>substance</a:t>
            </a:r>
            <a:r>
              <a:rPr lang="en-US" dirty="0" smtClean="0"/>
              <a:t> of power transferred to them either by con or enabling law</a:t>
            </a:r>
          </a:p>
          <a:p>
            <a:r>
              <a:rPr lang="en-US" dirty="0" smtClean="0"/>
              <a:t>Three types</a:t>
            </a:r>
          </a:p>
          <a:p>
            <a:r>
              <a:rPr lang="en-US" dirty="0" smtClean="0"/>
              <a:t>Devolution- </a:t>
            </a:r>
            <a:r>
              <a:rPr lang="en-US" b="1" dirty="0" smtClean="0"/>
              <a:t>local level elected </a:t>
            </a:r>
            <a:r>
              <a:rPr lang="en-US" b="1" dirty="0" err="1" smtClean="0"/>
              <a:t>insts</a:t>
            </a:r>
            <a:r>
              <a:rPr lang="en-US" b="1" dirty="0" smtClean="0"/>
              <a:t> </a:t>
            </a:r>
            <a:r>
              <a:rPr lang="en-US" dirty="0" smtClean="0"/>
              <a:t>with some decision making powers- some competencies </a:t>
            </a:r>
            <a:endParaRPr lang="en-US" dirty="0" smtClean="0"/>
          </a:p>
          <a:p>
            <a:pPr lvl="1"/>
            <a:r>
              <a:rPr lang="en-US" dirty="0" smtClean="0"/>
              <a:t>Pol, admin, finance powers</a:t>
            </a:r>
            <a:endParaRPr lang="en-US" dirty="0" smtClean="0"/>
          </a:p>
          <a:p>
            <a:r>
              <a:rPr lang="en-US" dirty="0" err="1" smtClean="0"/>
              <a:t>Deconcentration</a:t>
            </a:r>
            <a:r>
              <a:rPr lang="en-US" dirty="0" smtClean="0"/>
              <a:t>- form of transfer of authority from center to sub unit where sub unit is </a:t>
            </a:r>
            <a:r>
              <a:rPr lang="en-US" dirty="0" smtClean="0">
                <a:solidFill>
                  <a:srgbClr val="FF0000"/>
                </a:solidFill>
              </a:rPr>
              <a:t>branch</a:t>
            </a:r>
            <a:r>
              <a:rPr lang="en-US" dirty="0" smtClean="0"/>
              <a:t> of the center (geo or pop size becomes factor to have branches- no actual transfer as center retains mandate, no local level elected bodies</a:t>
            </a:r>
          </a:p>
          <a:p>
            <a:r>
              <a:rPr lang="en-US" dirty="0" smtClean="0"/>
              <a:t>Delegation- principal agent- LG as agent of center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 mix of </a:t>
            </a:r>
            <a:r>
              <a:rPr lang="en-US" dirty="0" err="1" smtClean="0">
                <a:solidFill>
                  <a:srgbClr val="FF0000"/>
                </a:solidFill>
              </a:rPr>
              <a:t>devo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decon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623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trend post WWII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German 1949, India 1992, South Africa</a:t>
            </a:r>
          </a:p>
          <a:p>
            <a:r>
              <a:rPr lang="en-US" dirty="0" smtClean="0"/>
              <a:t>Fed con define the powers and status of LG- there is now concept </a:t>
            </a:r>
            <a:r>
              <a:rPr lang="en-US" b="1" dirty="0" smtClean="0"/>
              <a:t>‘multilevel </a:t>
            </a:r>
            <a:r>
              <a:rPr lang="en-US" b="1" dirty="0" err="1" smtClean="0"/>
              <a:t>govt</a:t>
            </a:r>
            <a:r>
              <a:rPr lang="en-US" b="1" dirty="0" smtClean="0"/>
              <a:t>’</a:t>
            </a:r>
          </a:p>
          <a:p>
            <a:pPr lvl="1"/>
            <a:r>
              <a:rPr lang="en-US" dirty="0" smtClean="0"/>
              <a:t>Return to democratic rule (end of fascism)</a:t>
            </a:r>
          </a:p>
          <a:p>
            <a:pPr lvl="1"/>
            <a:r>
              <a:rPr lang="en-US" dirty="0" smtClean="0"/>
              <a:t>Need to reach out to the marginalized/cast groups/women, rural </a:t>
            </a:r>
            <a:r>
              <a:rPr lang="en-US" dirty="0" err="1" smtClean="0"/>
              <a:t>devt</a:t>
            </a:r>
            <a:endParaRPr lang="en-US" dirty="0" smtClean="0"/>
          </a:p>
          <a:p>
            <a:pPr lvl="1"/>
            <a:r>
              <a:rPr lang="en-US" dirty="0" smtClean="0"/>
              <a:t>Address  in equality, bring </a:t>
            </a:r>
            <a:r>
              <a:rPr lang="en-US" dirty="0" err="1" smtClean="0"/>
              <a:t>devt</a:t>
            </a:r>
            <a:r>
              <a:rPr lang="en-US" dirty="0" smtClean="0"/>
              <a:t> at local level</a:t>
            </a:r>
          </a:p>
          <a:p>
            <a:pPr lvl="1"/>
            <a:r>
              <a:rPr lang="en-US" dirty="0" smtClean="0"/>
              <a:t>Recognition –role of urban LG</a:t>
            </a:r>
          </a:p>
          <a:p>
            <a:pPr lvl="1"/>
            <a:r>
              <a:rPr lang="en-US" b="1" dirty="0" smtClean="0"/>
              <a:t>Effect</a:t>
            </a:r>
            <a:r>
              <a:rPr lang="en-US" dirty="0" smtClean="0"/>
              <a:t>: ensure </a:t>
            </a:r>
            <a:r>
              <a:rPr lang="en-US" dirty="0" err="1" smtClean="0"/>
              <a:t>pol</a:t>
            </a:r>
            <a:r>
              <a:rPr lang="en-US" dirty="0" smtClean="0"/>
              <a:t>/admin/financial autonomy to LG as </a:t>
            </a:r>
            <a:r>
              <a:rPr lang="en-US" b="1" dirty="0" smtClean="0">
                <a:solidFill>
                  <a:srgbClr val="00B050"/>
                </a:solidFill>
              </a:rPr>
              <a:t>sphere </a:t>
            </a:r>
            <a:r>
              <a:rPr lang="en-US" dirty="0" smtClean="0"/>
              <a:t>of </a:t>
            </a:r>
            <a:r>
              <a:rPr lang="en-US" dirty="0" err="1" smtClean="0"/>
              <a:t>govt</a:t>
            </a:r>
            <a:endParaRPr lang="en-US" dirty="0" smtClean="0"/>
          </a:p>
          <a:p>
            <a:pPr lvl="1"/>
            <a:r>
              <a:rPr lang="en-US" dirty="0" smtClean="0"/>
              <a:t>LG </a:t>
            </a:r>
            <a:r>
              <a:rPr lang="en-US" b="1" dirty="0" smtClean="0"/>
              <a:t>neither created nor abolished </a:t>
            </a:r>
            <a:r>
              <a:rPr lang="en-US" dirty="0" smtClean="0"/>
              <a:t>by fed/states</a:t>
            </a:r>
          </a:p>
          <a:p>
            <a:pPr lvl="1"/>
            <a:r>
              <a:rPr lang="en-US" dirty="0" smtClean="0"/>
              <a:t>Settled </a:t>
            </a:r>
            <a:r>
              <a:rPr lang="en-US" b="1" dirty="0" smtClean="0">
                <a:solidFill>
                  <a:srgbClr val="FF0000"/>
                </a:solidFill>
              </a:rPr>
              <a:t>boundaries, adaptation possible  but on principled basis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Institutions; con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 smtClean="0"/>
              <a:t>Elected institutions (local councils)- as </a:t>
            </a:r>
            <a:r>
              <a:rPr lang="en-US" sz="1600" b="1" dirty="0" smtClean="0"/>
              <a:t>‘embodiments of local democracy’; formal level- elected and remain accountable to voter</a:t>
            </a:r>
          </a:p>
          <a:p>
            <a:r>
              <a:rPr lang="en-US" sz="1600" dirty="0" smtClean="0"/>
              <a:t>Allow communities at local level to participate, </a:t>
            </a:r>
            <a:r>
              <a:rPr lang="en-US" sz="1600" b="1" dirty="0" smtClean="0"/>
              <a:t>influence </a:t>
            </a:r>
            <a:r>
              <a:rPr lang="en-US" sz="1600" b="1" dirty="0" smtClean="0"/>
              <a:t>policy/decisions and allow people to engage in public affairs</a:t>
            </a:r>
            <a:endParaRPr lang="en-US" sz="1600" b="1" dirty="0" smtClean="0"/>
          </a:p>
          <a:p>
            <a:r>
              <a:rPr lang="en-US" sz="1600" dirty="0" smtClean="0"/>
              <a:t>Address </a:t>
            </a:r>
            <a:r>
              <a:rPr lang="en-US" sz="1600" b="1" dirty="0" smtClean="0"/>
              <a:t>local priorit</a:t>
            </a:r>
            <a:r>
              <a:rPr lang="en-US" sz="1600" dirty="0" smtClean="0"/>
              <a:t>ies- fit for local context</a:t>
            </a:r>
          </a:p>
          <a:p>
            <a:r>
              <a:rPr lang="en-US" sz="1600" dirty="0" smtClean="0"/>
              <a:t>Eth- art </a:t>
            </a:r>
            <a:r>
              <a:rPr lang="en-US" sz="1600" b="1" dirty="0" smtClean="0"/>
              <a:t>50(4)</a:t>
            </a:r>
            <a:r>
              <a:rPr lang="en-US" sz="1600" dirty="0" smtClean="0"/>
              <a:t>, 88</a:t>
            </a:r>
            <a:r>
              <a:rPr lang="en-US" sz="1600" b="1" dirty="0" smtClean="0">
                <a:solidFill>
                  <a:srgbClr val="00B050"/>
                </a:solidFill>
              </a:rPr>
              <a:t>‘adequate power</a:t>
            </a:r>
            <a:r>
              <a:rPr lang="en-US" sz="1600" dirty="0" smtClean="0"/>
              <a:t>’ </a:t>
            </a:r>
            <a:r>
              <a:rPr lang="en-US" sz="1600" dirty="0" err="1" smtClean="0"/>
              <a:t>reg</a:t>
            </a:r>
            <a:r>
              <a:rPr lang="en-US" sz="1600" dirty="0" smtClean="0"/>
              <a:t> state </a:t>
            </a:r>
            <a:r>
              <a:rPr lang="en-US" sz="1600" b="1" dirty="0" smtClean="0"/>
              <a:t>cons; LG as </a:t>
            </a:r>
            <a:r>
              <a:rPr lang="en-US" sz="1600" b="1" dirty="0" smtClean="0">
                <a:solidFill>
                  <a:srgbClr val="00B050"/>
                </a:solidFill>
              </a:rPr>
              <a:t>self governing at local level, can design socio eco policies</a:t>
            </a:r>
            <a:endParaRPr lang="en-US" sz="1600" b="1" dirty="0" smtClean="0">
              <a:solidFill>
                <a:srgbClr val="00B050"/>
              </a:solidFill>
            </a:endParaRPr>
          </a:p>
          <a:p>
            <a:r>
              <a:rPr lang="en-US" sz="1600" dirty="0" smtClean="0">
                <a:solidFill>
                  <a:srgbClr val="00B050"/>
                </a:solidFill>
              </a:rPr>
              <a:t>Elected leg council </a:t>
            </a:r>
            <a:r>
              <a:rPr lang="en-US" sz="1600" dirty="0" smtClean="0"/>
              <a:t>(rural, Urban) as </a:t>
            </a:r>
            <a:r>
              <a:rPr lang="en-US" sz="1600" b="1" dirty="0" smtClean="0">
                <a:solidFill>
                  <a:srgbClr val="FF0000"/>
                </a:solidFill>
              </a:rPr>
              <a:t>highest </a:t>
            </a:r>
            <a:r>
              <a:rPr lang="en-US" sz="1600" b="1" dirty="0" err="1" smtClean="0">
                <a:solidFill>
                  <a:srgbClr val="FF0000"/>
                </a:solidFill>
              </a:rPr>
              <a:t>govt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organ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Be it rural or urban, </a:t>
            </a:r>
            <a:r>
              <a:rPr lang="en-US" sz="1600" b="1" dirty="0" smtClean="0"/>
              <a:t>the LG institutional arrangement follows a </a:t>
            </a:r>
            <a:r>
              <a:rPr lang="en-US" sz="1600" b="1" dirty="0" smtClean="0">
                <a:solidFill>
                  <a:srgbClr val="FF0000"/>
                </a:solidFill>
              </a:rPr>
              <a:t>parliamentary </a:t>
            </a:r>
            <a:r>
              <a:rPr lang="en-US" sz="1600" b="1" dirty="0" smtClean="0"/>
              <a:t>system with supreme Council and an exe/Mayor that is elected, supported and if need be removed by Council</a:t>
            </a:r>
          </a:p>
          <a:p>
            <a:r>
              <a:rPr lang="en-US" sz="1600" b="1" dirty="0" smtClean="0"/>
              <a:t>Exe/Mayor is accountable to Council- report system, oversight, on sight inspection </a:t>
            </a:r>
            <a:r>
              <a:rPr lang="en-US" sz="1600" b="1" dirty="0" err="1" smtClean="0"/>
              <a:t>vs</a:t>
            </a:r>
            <a:r>
              <a:rPr lang="en-US" sz="1600" b="1" dirty="0" smtClean="0"/>
              <a:t>  same party –less incentive to do checks</a:t>
            </a:r>
          </a:p>
          <a:p>
            <a:r>
              <a:rPr lang="en-US" sz="1600" b="1" dirty="0" smtClean="0"/>
              <a:t>Political clout- junior </a:t>
            </a:r>
            <a:r>
              <a:rPr lang="en-US" sz="1600" b="1" dirty="0" err="1" smtClean="0"/>
              <a:t>vs</a:t>
            </a:r>
            <a:r>
              <a:rPr lang="en-US" sz="1600" b="1" dirty="0" smtClean="0"/>
              <a:t> senior; broad supervision mandate</a:t>
            </a:r>
          </a:p>
          <a:p>
            <a:r>
              <a:rPr lang="en-US" sz="1600" b="1" dirty="0" smtClean="0"/>
              <a:t>Resource –</a:t>
            </a:r>
            <a:r>
              <a:rPr lang="en-US" sz="1600" b="1" dirty="0" err="1" smtClean="0"/>
              <a:t>Hawassa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eg</a:t>
            </a:r>
            <a:r>
              <a:rPr lang="en-US" sz="1600" b="1" dirty="0" smtClean="0"/>
              <a:t> logistical limitations</a:t>
            </a:r>
          </a:p>
          <a:p>
            <a:r>
              <a:rPr lang="en-US" sz="1600" b="1" dirty="0" smtClean="0"/>
              <a:t>Part time councils</a:t>
            </a:r>
            <a:endParaRPr lang="en-US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F07F09"/>
              </a:buClr>
            </a:pPr>
            <a:r>
              <a:rPr lang="en-US" sz="1800" b="1" dirty="0">
                <a:solidFill>
                  <a:prstClr val="black"/>
                </a:solidFill>
              </a:rPr>
              <a:t>Rural- </a:t>
            </a:r>
            <a:r>
              <a:rPr lang="en-US" sz="1800" b="1" dirty="0" err="1">
                <a:solidFill>
                  <a:prstClr val="black"/>
                </a:solidFill>
              </a:rPr>
              <a:t>vs</a:t>
            </a:r>
            <a:r>
              <a:rPr lang="en-US" sz="1800" b="1" dirty="0">
                <a:solidFill>
                  <a:prstClr val="black"/>
                </a:solidFill>
              </a:rPr>
              <a:t> </a:t>
            </a:r>
            <a:r>
              <a:rPr lang="en-US" sz="1800" b="1" dirty="0">
                <a:solidFill>
                  <a:srgbClr val="FF0000"/>
                </a:solidFill>
              </a:rPr>
              <a:t>urban </a:t>
            </a:r>
            <a:r>
              <a:rPr lang="en-US" sz="1800" b="1" dirty="0">
                <a:solidFill>
                  <a:prstClr val="black"/>
                </a:solidFill>
              </a:rPr>
              <a:t>(since 2001) LG established (initially </a:t>
            </a:r>
            <a:r>
              <a:rPr lang="en-US" sz="1800" b="1" dirty="0">
                <a:solidFill>
                  <a:srgbClr val="FF0000"/>
                </a:solidFill>
              </a:rPr>
              <a:t>no </a:t>
            </a:r>
            <a:r>
              <a:rPr lang="en-US" sz="1800" b="1" dirty="0" err="1">
                <a:solidFill>
                  <a:srgbClr val="FF0000"/>
                </a:solidFill>
              </a:rPr>
              <a:t>diffce</a:t>
            </a:r>
            <a:r>
              <a:rPr lang="en-US" sz="1800" b="1" dirty="0">
                <a:solidFill>
                  <a:prstClr val="black"/>
                </a:solidFill>
              </a:rPr>
              <a:t>)</a:t>
            </a:r>
          </a:p>
          <a:p>
            <a:pPr lvl="1">
              <a:buClr>
                <a:srgbClr val="F07F09"/>
              </a:buClr>
            </a:pPr>
            <a:r>
              <a:rPr lang="en-US" sz="1800" dirty="0">
                <a:solidFill>
                  <a:prstClr val="black"/>
                </a:solidFill>
              </a:rPr>
              <a:t>Elects </a:t>
            </a:r>
            <a:r>
              <a:rPr lang="en-US" sz="1800" dirty="0" err="1">
                <a:solidFill>
                  <a:prstClr val="black"/>
                </a:solidFill>
              </a:rPr>
              <a:t>wereda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b="1" dirty="0">
                <a:solidFill>
                  <a:prstClr val="black"/>
                </a:solidFill>
              </a:rPr>
              <a:t>admin and </a:t>
            </a:r>
            <a:r>
              <a:rPr lang="en-US" sz="1800" b="1" dirty="0" err="1">
                <a:solidFill>
                  <a:prstClr val="black"/>
                </a:solidFill>
              </a:rPr>
              <a:t>wereda</a:t>
            </a:r>
            <a:r>
              <a:rPr lang="en-US" sz="1800" b="1" dirty="0">
                <a:solidFill>
                  <a:prstClr val="black"/>
                </a:solidFill>
              </a:rPr>
              <a:t> exe- </a:t>
            </a:r>
            <a:r>
              <a:rPr lang="en-US" sz="1800" dirty="0" err="1">
                <a:solidFill>
                  <a:prstClr val="black"/>
                </a:solidFill>
              </a:rPr>
              <a:t>parl</a:t>
            </a:r>
            <a:r>
              <a:rPr lang="en-US" sz="1800" dirty="0">
                <a:solidFill>
                  <a:prstClr val="black"/>
                </a:solidFill>
              </a:rPr>
              <a:t> features</a:t>
            </a:r>
          </a:p>
          <a:p>
            <a:pPr lvl="1">
              <a:buClr>
                <a:srgbClr val="F07F09"/>
              </a:buClr>
            </a:pPr>
            <a:r>
              <a:rPr lang="en-US" sz="1800" dirty="0">
                <a:solidFill>
                  <a:prstClr val="black"/>
                </a:solidFill>
              </a:rPr>
              <a:t>Admin and exe (Mayor in Council, Manager) accountable to </a:t>
            </a:r>
            <a:r>
              <a:rPr lang="en-US" sz="1800" dirty="0" err="1">
                <a:solidFill>
                  <a:prstClr val="black"/>
                </a:solidFill>
              </a:rPr>
              <a:t>wereda</a:t>
            </a:r>
            <a:r>
              <a:rPr lang="en-US" sz="1800" dirty="0">
                <a:solidFill>
                  <a:prstClr val="black"/>
                </a:solidFill>
              </a:rPr>
              <a:t> council- </a:t>
            </a:r>
            <a:r>
              <a:rPr lang="en-US" sz="1800" b="1" dirty="0">
                <a:solidFill>
                  <a:srgbClr val="FF0000"/>
                </a:solidFill>
              </a:rPr>
              <a:t>Manager</a:t>
            </a:r>
            <a:r>
              <a:rPr lang="en-US" sz="1800" dirty="0">
                <a:solidFill>
                  <a:prstClr val="black"/>
                </a:solidFill>
              </a:rPr>
              <a:t> appointed? </a:t>
            </a:r>
            <a:r>
              <a:rPr lang="en-US" sz="1800" dirty="0">
                <a:solidFill>
                  <a:srgbClr val="00B050"/>
                </a:solidFill>
              </a:rPr>
              <a:t>Professional- ideal on merit</a:t>
            </a:r>
          </a:p>
          <a:p>
            <a:pPr lvl="1">
              <a:buClr>
                <a:srgbClr val="F07F09"/>
              </a:buClr>
            </a:pPr>
            <a:r>
              <a:rPr lang="en-US" sz="1800" b="1" dirty="0">
                <a:solidFill>
                  <a:prstClr val="black"/>
                </a:solidFill>
              </a:rPr>
              <a:t>Oversight, accountability</a:t>
            </a:r>
          </a:p>
          <a:p>
            <a:pPr lvl="1">
              <a:buClr>
                <a:srgbClr val="F07F09"/>
              </a:buClr>
            </a:pPr>
            <a:r>
              <a:rPr lang="en-US" sz="1800" dirty="0">
                <a:solidFill>
                  <a:prstClr val="black"/>
                </a:solidFill>
              </a:rPr>
              <a:t>Representation of </a:t>
            </a:r>
            <a:r>
              <a:rPr lang="en-US" sz="1800" b="1" dirty="0" err="1">
                <a:solidFill>
                  <a:prstClr val="black"/>
                </a:solidFill>
              </a:rPr>
              <a:t>difft</a:t>
            </a:r>
            <a:r>
              <a:rPr lang="en-US" sz="1800" b="1" dirty="0">
                <a:solidFill>
                  <a:prstClr val="black"/>
                </a:solidFill>
              </a:rPr>
              <a:t> sections of society in council- 30% (</a:t>
            </a:r>
            <a:r>
              <a:rPr lang="en-US" sz="1800" b="1" dirty="0">
                <a:solidFill>
                  <a:srgbClr val="FF0000"/>
                </a:solidFill>
              </a:rPr>
              <a:t>CITY DEAL</a:t>
            </a:r>
            <a:r>
              <a:rPr lang="en-US" sz="1800" b="1" dirty="0">
                <a:solidFill>
                  <a:prstClr val="black"/>
                </a:solidFill>
              </a:rPr>
              <a:t>)</a:t>
            </a:r>
          </a:p>
          <a:p>
            <a:pPr lvl="1">
              <a:buClr>
                <a:srgbClr val="F07F09"/>
              </a:buClr>
            </a:pPr>
            <a:r>
              <a:rPr lang="en-US" sz="1800" b="1" dirty="0">
                <a:solidFill>
                  <a:prstClr val="black"/>
                </a:solidFill>
              </a:rPr>
              <a:t>Mayor and </a:t>
            </a:r>
            <a:r>
              <a:rPr lang="en-US" sz="1800" b="1" dirty="0" err="1">
                <a:solidFill>
                  <a:prstClr val="black"/>
                </a:solidFill>
              </a:rPr>
              <a:t>woreda</a:t>
            </a:r>
            <a:r>
              <a:rPr lang="en-US" sz="1800" b="1" dirty="0">
                <a:solidFill>
                  <a:prstClr val="black"/>
                </a:solidFill>
              </a:rPr>
              <a:t> admin- double/3 </a:t>
            </a:r>
            <a:r>
              <a:rPr lang="en-US" sz="1800" dirty="0">
                <a:solidFill>
                  <a:prstClr val="black"/>
                </a:solidFill>
              </a:rPr>
              <a:t>accountability</a:t>
            </a:r>
          </a:p>
          <a:p>
            <a:pPr lvl="1">
              <a:buClr>
                <a:srgbClr val="F07F09"/>
              </a:buClr>
            </a:pPr>
            <a:r>
              <a:rPr lang="en-US" sz="1800" dirty="0">
                <a:solidFill>
                  <a:prstClr val="black"/>
                </a:solidFill>
              </a:rPr>
              <a:t>Mayor </a:t>
            </a:r>
            <a:r>
              <a:rPr lang="en-US" sz="1800" dirty="0" err="1">
                <a:solidFill>
                  <a:prstClr val="black"/>
                </a:solidFill>
              </a:rPr>
              <a:t>vs</a:t>
            </a:r>
            <a:r>
              <a:rPr lang="en-US" sz="1800" dirty="0">
                <a:solidFill>
                  <a:prstClr val="black"/>
                </a:solidFill>
              </a:rPr>
              <a:t> manager (in bigger cities appointed by council by nomination of Mayor, supposed to be specialist in city management – merit </a:t>
            </a:r>
            <a:r>
              <a:rPr lang="en-US" sz="1800" dirty="0" err="1">
                <a:solidFill>
                  <a:prstClr val="black"/>
                </a:solidFill>
              </a:rPr>
              <a:t>vs</a:t>
            </a:r>
            <a:r>
              <a:rPr lang="en-US" sz="1800" dirty="0">
                <a:solidFill>
                  <a:prstClr val="black"/>
                </a:solidFill>
              </a:rPr>
              <a:t> pol factor) problem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99084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on </a:t>
            </a:r>
            <a:r>
              <a:rPr lang="en-US" dirty="0" err="1" smtClean="0"/>
              <a:t>Insts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Size </a:t>
            </a:r>
            <a:r>
              <a:rPr lang="en-US" dirty="0" smtClean="0"/>
              <a:t>–small and big councils </a:t>
            </a:r>
            <a:r>
              <a:rPr lang="en-US" b="1" dirty="0" smtClean="0"/>
              <a:t>120-300</a:t>
            </a:r>
            <a:r>
              <a:rPr lang="en-US" dirty="0" smtClean="0"/>
              <a:t> </a:t>
            </a:r>
            <a:r>
              <a:rPr lang="en-US" dirty="0" smtClean="0"/>
              <a:t>members of leg council, five year term</a:t>
            </a:r>
          </a:p>
          <a:p>
            <a:r>
              <a:rPr lang="en-US" dirty="0" smtClean="0"/>
              <a:t>Members </a:t>
            </a:r>
            <a:r>
              <a:rPr lang="en-US" b="1" dirty="0" smtClean="0"/>
              <a:t>not permanent</a:t>
            </a:r>
            <a:r>
              <a:rPr lang="en-US" dirty="0" smtClean="0"/>
              <a:t>, except committees </a:t>
            </a:r>
            <a:r>
              <a:rPr lang="en-US" dirty="0" smtClean="0"/>
              <a:t>(3,5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Not paid, largely peasants in rural LG hence busy in their own life; </a:t>
            </a:r>
            <a:r>
              <a:rPr lang="en-US" b="1" dirty="0" smtClean="0"/>
              <a:t>meet </a:t>
            </a:r>
            <a:r>
              <a:rPr lang="en-US" b="1" dirty="0" smtClean="0"/>
              <a:t>2-3 </a:t>
            </a:r>
            <a:r>
              <a:rPr lang="en-US" b="1" dirty="0" smtClean="0"/>
              <a:t>times </a:t>
            </a:r>
            <a:r>
              <a:rPr lang="en-US" dirty="0" smtClean="0"/>
              <a:t>a year (each 2-3 days)</a:t>
            </a:r>
          </a:p>
          <a:p>
            <a:r>
              <a:rPr lang="en-US" dirty="0" smtClean="0"/>
              <a:t>Some Leg councils </a:t>
            </a:r>
            <a:r>
              <a:rPr lang="en-US" b="1" dirty="0" smtClean="0"/>
              <a:t>do not have their own buildings</a:t>
            </a:r>
            <a:r>
              <a:rPr lang="en-US" dirty="0" smtClean="0"/>
              <a:t>, operate in leased buildings and conduct their congress in hotels (</a:t>
            </a:r>
            <a:r>
              <a:rPr lang="en-US" dirty="0" err="1" smtClean="0"/>
              <a:t>Wukiro</a:t>
            </a:r>
            <a:r>
              <a:rPr lang="en-US" dirty="0" smtClean="0"/>
              <a:t> rural and urban- model)</a:t>
            </a:r>
          </a:p>
          <a:p>
            <a:r>
              <a:rPr lang="en-US" dirty="0" smtClean="0"/>
              <a:t>Two and half decades after? </a:t>
            </a:r>
          </a:p>
          <a:p>
            <a:r>
              <a:rPr lang="en-US" dirty="0" smtClean="0"/>
              <a:t>LG leg councils are </a:t>
            </a:r>
            <a:r>
              <a:rPr lang="en-US" b="1" dirty="0" smtClean="0"/>
              <a:t>perceived as weak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un able to ensure accountability and transparency</a:t>
            </a:r>
            <a:r>
              <a:rPr lang="en-US" dirty="0" smtClean="0"/>
              <a:t> to the </a:t>
            </a:r>
            <a:r>
              <a:rPr lang="en-US" b="1" dirty="0" smtClean="0"/>
              <a:t>exe/Mayo</a:t>
            </a:r>
            <a:r>
              <a:rPr lang="en-US" dirty="0" smtClean="0"/>
              <a:t>r that is viewed as more </a:t>
            </a:r>
            <a:r>
              <a:rPr lang="en-US" b="1" dirty="0" smtClean="0"/>
              <a:t>powerful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Up to 30% reserved to different sections of society- elders, youth and women rep</a:t>
            </a:r>
          </a:p>
          <a:p>
            <a:r>
              <a:rPr lang="en-US" dirty="0" smtClean="0"/>
              <a:t>Teachers’ rep</a:t>
            </a:r>
          </a:p>
          <a:p>
            <a:r>
              <a:rPr lang="en-US" dirty="0" smtClean="0"/>
              <a:t>Role of CSO pre 2018 </a:t>
            </a:r>
            <a:r>
              <a:rPr lang="en-US" dirty="0" err="1" smtClean="0"/>
              <a:t>vs</a:t>
            </a:r>
            <a:r>
              <a:rPr lang="en-US" dirty="0" smtClean="0"/>
              <a:t> now</a:t>
            </a:r>
          </a:p>
          <a:p>
            <a:r>
              <a:rPr lang="en-US" dirty="0" smtClean="0"/>
              <a:t>More of symbolic not genuine rep- most except the elders are affiliates of the ruling party and do not reflect the wishes of people they claim to rep</a:t>
            </a:r>
          </a:p>
          <a:p>
            <a:r>
              <a:rPr lang="en-US" dirty="0" smtClean="0"/>
              <a:t>Social movements 2015-2018 as sign b/se non responsive </a:t>
            </a:r>
            <a:r>
              <a:rPr lang="en-US" dirty="0" err="1" smtClean="0"/>
              <a:t>insts</a:t>
            </a:r>
            <a:r>
              <a:rPr lang="en-US" dirty="0" smtClean="0"/>
              <a:t>; disregard main stream </a:t>
            </a:r>
            <a:r>
              <a:rPr lang="en-US" dirty="0" err="1" smtClean="0"/>
              <a:t>insts</a:t>
            </a:r>
            <a:r>
              <a:rPr lang="en-US" dirty="0" smtClean="0"/>
              <a:t> and pol parties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Real </a:t>
            </a:r>
            <a:r>
              <a:rPr lang="en-US" b="1" dirty="0" err="1" smtClean="0">
                <a:solidFill>
                  <a:srgbClr val="FF0000"/>
                </a:solidFill>
              </a:rPr>
              <a:t>vs</a:t>
            </a:r>
            <a:r>
              <a:rPr lang="en-US" b="1" dirty="0" smtClean="0">
                <a:solidFill>
                  <a:srgbClr val="FF0000"/>
                </a:solidFill>
              </a:rPr>
              <a:t> symbolic representation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133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Powers- formal </a:t>
            </a:r>
            <a:r>
              <a:rPr lang="en-US" dirty="0" err="1" smtClean="0"/>
              <a:t>vs</a:t>
            </a:r>
            <a:r>
              <a:rPr lang="en-US" dirty="0" smtClean="0"/>
              <a:t>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Art 50(4) (rural, Urban)</a:t>
            </a:r>
          </a:p>
          <a:p>
            <a:r>
              <a:rPr lang="en-US" b="1" dirty="0" smtClean="0"/>
              <a:t>Power</a:t>
            </a:r>
            <a:r>
              <a:rPr lang="en-US" dirty="0" smtClean="0"/>
              <a:t> defined in fed con, state con, laws</a:t>
            </a:r>
          </a:p>
          <a:p>
            <a:pPr lvl="1"/>
            <a:r>
              <a:rPr lang="en-US" b="1" dirty="0" smtClean="0"/>
              <a:t>Policy</a:t>
            </a:r>
            <a:r>
              <a:rPr lang="en-US" dirty="0" smtClean="0"/>
              <a:t> autonomy subject to standards set by fed and state </a:t>
            </a:r>
            <a:r>
              <a:rPr lang="en-US" b="1" dirty="0" err="1" smtClean="0"/>
              <a:t>govts</a:t>
            </a:r>
            <a:r>
              <a:rPr lang="en-US" b="1" dirty="0" smtClean="0"/>
              <a:t>/socio-eco </a:t>
            </a:r>
            <a:r>
              <a:rPr lang="en-US" b="1" dirty="0" err="1" smtClean="0"/>
              <a:t>devt</a:t>
            </a:r>
            <a:r>
              <a:rPr lang="en-US" b="1" dirty="0" smtClean="0"/>
              <a:t> pl</a:t>
            </a:r>
            <a:r>
              <a:rPr lang="en-US" dirty="0" smtClean="0"/>
              <a:t>an</a:t>
            </a:r>
          </a:p>
          <a:p>
            <a:pPr lvl="1"/>
            <a:r>
              <a:rPr lang="en-US" dirty="0" smtClean="0"/>
              <a:t>Each LG as </a:t>
            </a:r>
            <a:r>
              <a:rPr lang="en-US" b="1" dirty="0" smtClean="0"/>
              <a:t>‘self governing unit’ </a:t>
            </a:r>
            <a:r>
              <a:rPr lang="en-US" dirty="0" smtClean="0"/>
              <a:t>decides on its own </a:t>
            </a:r>
            <a:r>
              <a:rPr lang="en-US" b="1" dirty="0" smtClean="0"/>
              <a:t>internal affairs</a:t>
            </a:r>
          </a:p>
          <a:p>
            <a:pPr lvl="1"/>
            <a:r>
              <a:rPr lang="en-US" b="1" dirty="0" smtClean="0"/>
              <a:t>Implement </a:t>
            </a:r>
            <a:r>
              <a:rPr lang="en-US" dirty="0" smtClean="0"/>
              <a:t>laws/policies/regulations  of regional state- </a:t>
            </a:r>
            <a:r>
              <a:rPr lang="en-US" b="1" dirty="0" smtClean="0"/>
              <a:t>broad implementing </a:t>
            </a:r>
            <a:r>
              <a:rPr lang="en-US" dirty="0" smtClean="0"/>
              <a:t>mandate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Urban</a:t>
            </a:r>
            <a:r>
              <a:rPr lang="en-US" dirty="0" smtClean="0"/>
              <a:t> land admin (Lease and title transfers), master plan, registration, sewerage and sanitation, city beautification, ambulance, fire ex, parks; municipal services; title deeds, trade permits and renewal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Formally- fit the </a:t>
            </a:r>
            <a:r>
              <a:rPr lang="en-US" dirty="0" smtClean="0">
                <a:solidFill>
                  <a:srgbClr val="FF0000"/>
                </a:solidFill>
              </a:rPr>
              <a:t>theory- pol decentralization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But –with respect to Urban LG- except </a:t>
            </a:r>
            <a:r>
              <a:rPr lang="en-US" dirty="0" err="1" smtClean="0"/>
              <a:t>reg</a:t>
            </a:r>
            <a:r>
              <a:rPr lang="en-US" dirty="0" smtClean="0"/>
              <a:t> capitals-</a:t>
            </a:r>
            <a:endParaRPr lang="en-US" dirty="0" smtClean="0"/>
          </a:p>
          <a:p>
            <a:pPr lvl="1"/>
            <a:r>
              <a:rPr lang="en-US" b="1" dirty="0" smtClean="0"/>
              <a:t>One municipal center- </a:t>
            </a:r>
            <a:r>
              <a:rPr lang="en-US" b="1" dirty="0" smtClean="0"/>
              <a:t>50-100</a:t>
            </a:r>
            <a:r>
              <a:rPr lang="en-US" dirty="0" smtClean="0"/>
              <a:t> </a:t>
            </a:r>
            <a:r>
              <a:rPr lang="en-US" dirty="0" smtClean="0"/>
              <a:t>thousand people</a:t>
            </a:r>
          </a:p>
          <a:p>
            <a:pPr lvl="1"/>
            <a:r>
              <a:rPr lang="en-US" dirty="0" smtClean="0"/>
              <a:t>Land </a:t>
            </a:r>
            <a:r>
              <a:rPr lang="en-US" dirty="0" err="1" smtClean="0"/>
              <a:t>devt</a:t>
            </a:r>
            <a:r>
              <a:rPr lang="en-US" dirty="0" smtClean="0"/>
              <a:t>, MTPA and admin, provision of basic services, (water, roads, electricity, title deeds, permits, compensation (</a:t>
            </a:r>
            <a:r>
              <a:rPr lang="en-US" dirty="0" smtClean="0">
                <a:solidFill>
                  <a:srgbClr val="FF0000"/>
                </a:solidFill>
              </a:rPr>
              <a:t>issues on amount and delay</a:t>
            </a:r>
            <a:r>
              <a:rPr lang="en-US" dirty="0" smtClean="0"/>
              <a:t>) to evicted farmers- </a:t>
            </a:r>
            <a:r>
              <a:rPr lang="en-US" dirty="0" smtClean="0"/>
              <a:t>80-</a:t>
            </a:r>
            <a:r>
              <a:rPr lang="en-US" dirty="0" smtClean="0">
                <a:solidFill>
                  <a:srgbClr val="FF0000"/>
                </a:solidFill>
              </a:rPr>
              <a:t>85</a:t>
            </a:r>
            <a:r>
              <a:rPr lang="en-US" dirty="0" smtClean="0">
                <a:solidFill>
                  <a:srgbClr val="FF0000"/>
                </a:solidFill>
              </a:rPr>
              <a:t>% of complaints</a:t>
            </a:r>
          </a:p>
          <a:p>
            <a:pPr lvl="1"/>
            <a:r>
              <a:rPr lang="en-US" dirty="0" smtClean="0"/>
              <a:t>Not efficient to provide basic municipal services</a:t>
            </a:r>
          </a:p>
          <a:p>
            <a:pPr lvl="1"/>
            <a:r>
              <a:rPr lang="en-US" b="1" dirty="0" smtClean="0"/>
              <a:t>Lack skilled man power/old </a:t>
            </a:r>
            <a:r>
              <a:rPr lang="en-US" dirty="0" smtClean="0"/>
              <a:t>buildings, perception of high corruption; old </a:t>
            </a:r>
            <a:r>
              <a:rPr lang="en-US" b="1" dirty="0" smtClean="0"/>
              <a:t>structure of admin</a:t>
            </a:r>
          </a:p>
          <a:p>
            <a:pPr lvl="1"/>
            <a:r>
              <a:rPr lang="en-US" dirty="0" smtClean="0"/>
              <a:t>Standards, charter- mere declarations, do not work, IT, computer </a:t>
            </a:r>
            <a:r>
              <a:rPr lang="en-US" dirty="0" err="1" smtClean="0"/>
              <a:t>etc</a:t>
            </a:r>
            <a:r>
              <a:rPr lang="en-US" dirty="0" smtClean="0"/>
              <a:t> rarely used</a:t>
            </a:r>
          </a:p>
          <a:p>
            <a:pPr lvl="1"/>
            <a:r>
              <a:rPr lang="en-US" b="1" dirty="0" smtClean="0"/>
              <a:t>Can your </a:t>
            </a:r>
            <a:r>
              <a:rPr lang="en-US" b="1" dirty="0" err="1" smtClean="0"/>
              <a:t>govt</a:t>
            </a:r>
            <a:r>
              <a:rPr lang="en-US" b="1" dirty="0" smtClean="0"/>
              <a:t>…internet/power</a:t>
            </a:r>
            <a:r>
              <a:rPr lang="en-US" dirty="0" smtClean="0"/>
              <a:t>? ‘</a:t>
            </a:r>
            <a:r>
              <a:rPr lang="en-US" dirty="0" err="1" smtClean="0"/>
              <a:t>Tv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This is </a:t>
            </a:r>
            <a:r>
              <a:rPr lang="en-US" b="1" dirty="0" smtClean="0"/>
              <a:t>paradoxical</a:t>
            </a:r>
            <a:r>
              <a:rPr lang="en-US" dirty="0" smtClean="0"/>
              <a:t> given that revenue of LG is increasing from time to time; many </a:t>
            </a:r>
            <a:r>
              <a:rPr lang="en-US" dirty="0" smtClean="0">
                <a:solidFill>
                  <a:srgbClr val="FF0000"/>
                </a:solidFill>
              </a:rPr>
              <a:t>graduates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F07F09"/>
              </a:buClr>
            </a:pPr>
            <a:r>
              <a:rPr lang="en-US" dirty="0">
                <a:solidFill>
                  <a:prstClr val="black"/>
                </a:solidFill>
              </a:rPr>
              <a:t>The state of decentralization in Ethiopia, </a:t>
            </a:r>
          </a:p>
          <a:p>
            <a:pPr lvl="0">
              <a:buClr>
                <a:srgbClr val="F07F09"/>
              </a:buClr>
            </a:pPr>
            <a:r>
              <a:rPr lang="en-US" dirty="0">
                <a:solidFill>
                  <a:prstClr val="black"/>
                </a:solidFill>
              </a:rPr>
              <a:t>Institutional </a:t>
            </a:r>
            <a:r>
              <a:rPr lang="en-US" dirty="0" smtClean="0">
                <a:solidFill>
                  <a:prstClr val="black"/>
                </a:solidFill>
              </a:rPr>
              <a:t>arrangements and </a:t>
            </a:r>
            <a:r>
              <a:rPr lang="en-US" dirty="0">
                <a:solidFill>
                  <a:prstClr val="black"/>
                </a:solidFill>
              </a:rPr>
              <a:t>autonomy </a:t>
            </a:r>
          </a:p>
          <a:p>
            <a:pPr lvl="0">
              <a:buClr>
                <a:srgbClr val="F07F09"/>
              </a:buClr>
            </a:pPr>
            <a:r>
              <a:rPr lang="en-US" dirty="0">
                <a:solidFill>
                  <a:prstClr val="black"/>
                </a:solidFill>
              </a:rPr>
              <a:t>It is an assessment </a:t>
            </a:r>
            <a:r>
              <a:rPr lang="en-US" dirty="0" smtClean="0">
                <a:solidFill>
                  <a:prstClr val="black"/>
                </a:solidFill>
              </a:rPr>
              <a:t>based on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F07F09"/>
              </a:buClr>
            </a:pPr>
            <a:r>
              <a:rPr lang="en-US" dirty="0">
                <a:solidFill>
                  <a:prstClr val="black"/>
                </a:solidFill>
              </a:rPr>
              <a:t>Literature review, field work –case study</a:t>
            </a:r>
          </a:p>
          <a:p>
            <a:pPr lvl="0">
              <a:buClr>
                <a:srgbClr val="F07F09"/>
              </a:buClr>
            </a:pPr>
            <a:r>
              <a:rPr lang="en-US" dirty="0">
                <a:solidFill>
                  <a:prstClr val="black"/>
                </a:solidFill>
              </a:rPr>
              <a:t>Donor reports, academic publications, PhD works- most of them refer to early 2000s</a:t>
            </a:r>
          </a:p>
          <a:p>
            <a:pPr lvl="0">
              <a:buClr>
                <a:srgbClr val="F07F09"/>
              </a:buClr>
            </a:pPr>
            <a:r>
              <a:rPr lang="en-US" dirty="0">
                <a:solidFill>
                  <a:prstClr val="black"/>
                </a:solidFill>
              </a:rPr>
              <a:t> three different types of LG- ethnic LG, rural LG, </a:t>
            </a:r>
            <a:r>
              <a:rPr lang="en-US" dirty="0">
                <a:solidFill>
                  <a:srgbClr val="00B050"/>
                </a:solidFill>
              </a:rPr>
              <a:t>Urban </a:t>
            </a:r>
            <a:r>
              <a:rPr lang="en-US" dirty="0">
                <a:solidFill>
                  <a:prstClr val="black"/>
                </a:solidFill>
              </a:rPr>
              <a:t>LG (new comers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</a:p>
          <a:p>
            <a:pPr lvl="0">
              <a:buClr>
                <a:srgbClr val="F07F09"/>
              </a:buClr>
            </a:pPr>
            <a:r>
              <a:rPr lang="en-US" dirty="0" smtClean="0">
                <a:solidFill>
                  <a:prstClr val="black"/>
                </a:solidFill>
              </a:rPr>
              <a:t>9 parts- summary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991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Claw back clauses? Post 2002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Second round revision </a:t>
            </a:r>
            <a:r>
              <a:rPr lang="en-US" dirty="0" smtClean="0"/>
              <a:t>of </a:t>
            </a:r>
            <a:r>
              <a:rPr lang="en-US" dirty="0" err="1" smtClean="0"/>
              <a:t>reg</a:t>
            </a:r>
            <a:r>
              <a:rPr lang="en-US" dirty="0" smtClean="0"/>
              <a:t> state con</a:t>
            </a:r>
          </a:p>
          <a:p>
            <a:pPr lvl="1"/>
            <a:r>
              <a:rPr lang="en-US" dirty="0" smtClean="0"/>
              <a:t>Art 82- regional state leg body can dissolve </a:t>
            </a:r>
            <a:r>
              <a:rPr lang="en-US" dirty="0" err="1" smtClean="0"/>
              <a:t>woreda</a:t>
            </a:r>
            <a:r>
              <a:rPr lang="en-US" dirty="0" smtClean="0"/>
              <a:t> </a:t>
            </a:r>
            <a:r>
              <a:rPr lang="en-US" dirty="0" err="1" smtClean="0"/>
              <a:t>insts</a:t>
            </a:r>
            <a:r>
              <a:rPr lang="en-US" dirty="0" smtClean="0"/>
              <a:t> and admin- care taker admin</a:t>
            </a:r>
          </a:p>
          <a:p>
            <a:pPr lvl="2"/>
            <a:r>
              <a:rPr lang="en-US" dirty="0" smtClean="0"/>
              <a:t>Is not able to ensure </a:t>
            </a:r>
            <a:r>
              <a:rPr lang="en-US" dirty="0" smtClean="0">
                <a:solidFill>
                  <a:srgbClr val="FF0000"/>
                </a:solidFill>
              </a:rPr>
              <a:t>law and order </a:t>
            </a:r>
            <a:r>
              <a:rPr lang="en-US" dirty="0" smtClean="0"/>
              <a:t>in LG</a:t>
            </a:r>
          </a:p>
          <a:p>
            <a:pPr lvl="2"/>
            <a:r>
              <a:rPr lang="en-US" dirty="0" smtClean="0"/>
              <a:t>Not able to </a:t>
            </a:r>
            <a:r>
              <a:rPr lang="en-US" dirty="0" smtClean="0">
                <a:solidFill>
                  <a:srgbClr val="FF0000"/>
                </a:solidFill>
              </a:rPr>
              <a:t>discharge</a:t>
            </a:r>
            <a:r>
              <a:rPr lang="en-US" dirty="0" smtClean="0"/>
              <a:t> its mandates or un able to </a:t>
            </a:r>
            <a:r>
              <a:rPr lang="en-US" dirty="0" smtClean="0">
                <a:solidFill>
                  <a:srgbClr val="FF0000"/>
                </a:solidFill>
              </a:rPr>
              <a:t>implement</a:t>
            </a:r>
            <a:r>
              <a:rPr lang="en-US" dirty="0" smtClean="0"/>
              <a:t> </a:t>
            </a:r>
            <a:r>
              <a:rPr lang="en-US" dirty="0" err="1" smtClean="0"/>
              <a:t>reg</a:t>
            </a:r>
            <a:r>
              <a:rPr lang="en-US" dirty="0" smtClean="0"/>
              <a:t> state laws/policies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Acts against the security/national interest</a:t>
            </a:r>
          </a:p>
          <a:p>
            <a:pPr lvl="2"/>
            <a:r>
              <a:rPr lang="en-US" dirty="0" smtClean="0"/>
              <a:t>Threat to constitutional order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Vertical a</a:t>
            </a:r>
            <a:r>
              <a:rPr lang="en-US" dirty="0" smtClean="0"/>
              <a:t>ccountability of admin/Mayor to regional state president/exe- </a:t>
            </a:r>
            <a:r>
              <a:rPr lang="en-US" b="1" dirty="0" smtClean="0"/>
              <a:t>broad new mandate</a:t>
            </a:r>
            <a:r>
              <a:rPr lang="en-US" dirty="0" smtClean="0"/>
              <a:t> of </a:t>
            </a:r>
            <a:r>
              <a:rPr lang="en-US" dirty="0" err="1" smtClean="0"/>
              <a:t>reg</a:t>
            </a:r>
            <a:r>
              <a:rPr lang="en-US" dirty="0" smtClean="0"/>
              <a:t> state over LG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Vertical accountability added to Horizontal accountability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Double accountability</a:t>
            </a:r>
          </a:p>
          <a:p>
            <a:pPr lvl="2"/>
            <a:r>
              <a:rPr lang="en-US" dirty="0" smtClean="0"/>
              <a:t>Zones and </a:t>
            </a:r>
            <a:r>
              <a:rPr lang="en-US" dirty="0" err="1" smtClean="0"/>
              <a:t>reg</a:t>
            </a:r>
            <a:r>
              <a:rPr lang="en-US" dirty="0" smtClean="0"/>
              <a:t> state as party senior figures diminish role of local accountability at  local level, weakens ties b/n voter and LG</a:t>
            </a:r>
          </a:p>
          <a:p>
            <a:pPr lvl="2"/>
            <a:r>
              <a:rPr lang="en-US" b="1" dirty="0" smtClean="0">
                <a:solidFill>
                  <a:srgbClr val="C00000"/>
                </a:solidFill>
              </a:rPr>
              <a:t>‘LG not under control of local people</a:t>
            </a:r>
            <a:r>
              <a:rPr lang="en-US" b="1" dirty="0" smtClean="0">
                <a:solidFill>
                  <a:srgbClr val="C00000"/>
                </a:solidFill>
              </a:rPr>
              <a:t>’</a:t>
            </a:r>
          </a:p>
          <a:p>
            <a:pPr lvl="2"/>
            <a:r>
              <a:rPr lang="en-US" b="1" dirty="0" smtClean="0">
                <a:solidFill>
                  <a:srgbClr val="C00000"/>
                </a:solidFill>
              </a:rPr>
              <a:t>Minor Variation across regional states- SNNP-grounds 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Strengthen standing committee, use of experts, resource and logistics</a:t>
            </a:r>
          </a:p>
          <a:p>
            <a:r>
              <a:rPr lang="en-US" dirty="0" smtClean="0"/>
              <a:t>City deal- as shared vision among different actors can shift locus of power to local level</a:t>
            </a:r>
          </a:p>
          <a:p>
            <a:r>
              <a:rPr lang="en-US" dirty="0" smtClean="0"/>
              <a:t>Can enhance participation and accountability- local ownership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Shift locus of power to the local (strong recommendation)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3037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Edu</a:t>
            </a:r>
            <a:r>
              <a:rPr lang="en-US" dirty="0" smtClean="0"/>
              <a:t> and health- major transformation</a:t>
            </a:r>
          </a:p>
          <a:p>
            <a:r>
              <a:rPr lang="en-US" dirty="0" smtClean="0"/>
              <a:t>Education- high school and below for states- LG primary </a:t>
            </a:r>
            <a:r>
              <a:rPr lang="en-US" dirty="0" err="1" smtClean="0"/>
              <a:t>edu</a:t>
            </a:r>
            <a:r>
              <a:rPr lang="en-US" dirty="0" smtClean="0"/>
              <a:t> 1-8</a:t>
            </a:r>
          </a:p>
          <a:p>
            <a:r>
              <a:rPr lang="en-US" dirty="0" smtClean="0"/>
              <a:t>Coordinated role of fed, </a:t>
            </a:r>
            <a:r>
              <a:rPr lang="en-US" dirty="0" err="1" smtClean="0"/>
              <a:t>reg</a:t>
            </a:r>
            <a:r>
              <a:rPr lang="en-US" dirty="0" smtClean="0"/>
              <a:t>, LG</a:t>
            </a:r>
          </a:p>
          <a:p>
            <a:r>
              <a:rPr lang="en-US" dirty="0" smtClean="0"/>
              <a:t>30% of budget- highest in Africa</a:t>
            </a:r>
          </a:p>
          <a:p>
            <a:r>
              <a:rPr lang="en-US" dirty="0" smtClean="0"/>
              <a:t>Enrollment from 37 to 85-96%</a:t>
            </a:r>
          </a:p>
          <a:p>
            <a:r>
              <a:rPr lang="en-US" dirty="0" smtClean="0"/>
              <a:t>Family health services in small clinics, control of transmittable diseases, mother child care, vaccines</a:t>
            </a:r>
          </a:p>
          <a:p>
            <a:r>
              <a:rPr lang="en-US" dirty="0" smtClean="0"/>
              <a:t>Enrolment, life span, child mortality rate has decreased</a:t>
            </a:r>
          </a:p>
          <a:p>
            <a:r>
              <a:rPr lang="en-US" dirty="0" smtClean="0"/>
              <a:t>Coordinated role of fed, </a:t>
            </a:r>
            <a:r>
              <a:rPr lang="en-US" dirty="0" err="1" smtClean="0"/>
              <a:t>reg</a:t>
            </a:r>
            <a:r>
              <a:rPr lang="en-US" dirty="0" smtClean="0"/>
              <a:t> and local as implementing agencies- top down (</a:t>
            </a:r>
            <a:r>
              <a:rPr lang="en-US" b="1" dirty="0" smtClean="0">
                <a:solidFill>
                  <a:srgbClr val="FF0000"/>
                </a:solidFill>
              </a:rPr>
              <a:t>some studies LOCAL role?)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79705" algn="l"/>
                <a:tab pos="359410" algn="l"/>
                <a:tab pos="539750" algn="l"/>
                <a:tab pos="720090" algn="l"/>
                <a:tab pos="899795" algn="l"/>
                <a:tab pos="1079500" algn="l"/>
                <a:tab pos="1259205" algn="l"/>
                <a:tab pos="1440180" algn="l"/>
                <a:tab pos="1619885" algn="l"/>
                <a:tab pos="1799590" algn="l"/>
                <a:tab pos="1979295" algn="l"/>
                <a:tab pos="2159000" algn="l"/>
                <a:tab pos="2339975" algn="l"/>
                <a:tab pos="2519680" algn="l"/>
                <a:tab pos="2699385" algn="l"/>
                <a:tab pos="2879090" algn="l"/>
                <a:tab pos="3059430" algn="l"/>
                <a:tab pos="3239770" algn="l"/>
                <a:tab pos="3419475" algn="l"/>
                <a:tab pos="3599180" algn="l"/>
                <a:tab pos="3779520" algn="l"/>
                <a:tab pos="3959225" algn="l"/>
                <a:tab pos="4139565" algn="l"/>
                <a:tab pos="4319270" algn="l"/>
                <a:tab pos="4499610" algn="l"/>
                <a:tab pos="4679315" algn="l"/>
                <a:tab pos="4859020" algn="l"/>
                <a:tab pos="5219700" algn="l"/>
                <a:tab pos="5399405" algn="l"/>
                <a:tab pos="5579110" algn="l"/>
                <a:tab pos="5758815" algn="l"/>
                <a:tab pos="5829300" algn="l"/>
              </a:tabLst>
            </a:pPr>
            <a:r>
              <a:rPr lang="en-GB" i="1" dirty="0" smtClean="0">
                <a:latin typeface="Times New Roman"/>
                <a:ea typeface="Times New Roman"/>
                <a:cs typeface="Times New Roman"/>
              </a:rPr>
              <a:t>injecting </a:t>
            </a:r>
            <a:r>
              <a:rPr lang="en-GB" i="1" dirty="0">
                <a:latin typeface="Times New Roman"/>
                <a:ea typeface="Times New Roman"/>
                <a:cs typeface="Times New Roman"/>
              </a:rPr>
              <a:t>the idea of intergovernmental relations along with the principles has the potential to moderate the top down process and can elevate local actors from subordination to partnership. </a:t>
            </a:r>
            <a:r>
              <a:rPr lang="en-GB" i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GB" i="1" dirty="0">
                <a:latin typeface="Times New Roman"/>
                <a:ea typeface="Times New Roman"/>
                <a:cs typeface="Times New Roman"/>
              </a:rPr>
              <a:t>It can also help in shifting power to local governments. </a:t>
            </a:r>
            <a:endParaRPr lang="en-US" sz="2400" dirty="0">
              <a:latin typeface="Calibri"/>
              <a:ea typeface="Times New Roman"/>
              <a:cs typeface="Times New Roman"/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2 Recommendation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631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Municipal service the bad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Urban LG- as </a:t>
            </a:r>
            <a:r>
              <a:rPr lang="en-US" dirty="0" smtClean="0">
                <a:solidFill>
                  <a:srgbClr val="00B050"/>
                </a:solidFill>
              </a:rPr>
              <a:t>late comer- </a:t>
            </a:r>
            <a:r>
              <a:rPr lang="en-US" dirty="0" smtClean="0"/>
              <a:t>fed and </a:t>
            </a:r>
            <a:r>
              <a:rPr lang="en-US" dirty="0" err="1" smtClean="0"/>
              <a:t>reg</a:t>
            </a:r>
            <a:r>
              <a:rPr lang="en-US" dirty="0" smtClean="0"/>
              <a:t> con silent- </a:t>
            </a:r>
            <a:r>
              <a:rPr lang="en-US" dirty="0" err="1" smtClean="0"/>
              <a:t>reg</a:t>
            </a:r>
            <a:r>
              <a:rPr lang="en-US" dirty="0" smtClean="0"/>
              <a:t> state laws regulate it</a:t>
            </a:r>
          </a:p>
          <a:p>
            <a:r>
              <a:rPr lang="en-US" dirty="0" smtClean="0"/>
              <a:t>Cities as distinct entitles with municipal services</a:t>
            </a:r>
          </a:p>
          <a:p>
            <a:r>
              <a:rPr lang="en-US" dirty="0" err="1" smtClean="0"/>
              <a:t>Inst</a:t>
            </a:r>
            <a:r>
              <a:rPr lang="en-US" dirty="0" smtClean="0"/>
              <a:t>: elected council, Mayor, Committee system</a:t>
            </a:r>
          </a:p>
          <a:p>
            <a:r>
              <a:rPr lang="en-US" dirty="0" smtClean="0"/>
              <a:t>Standard services 80-85 % of complaints related to municipal services</a:t>
            </a:r>
          </a:p>
          <a:p>
            <a:r>
              <a:rPr lang="en-US" dirty="0" smtClean="0"/>
              <a:t>Rural-urban nexus; role of </a:t>
            </a:r>
            <a:r>
              <a:rPr lang="en-US" b="1" dirty="0" smtClean="0">
                <a:solidFill>
                  <a:schemeClr val="accent1"/>
                </a:solidFill>
              </a:rPr>
              <a:t>city manager</a:t>
            </a:r>
          </a:p>
          <a:p>
            <a:r>
              <a:rPr lang="en-US" dirty="0" smtClean="0"/>
              <a:t>Standard set but poorly implemented</a:t>
            </a:r>
          </a:p>
          <a:p>
            <a:r>
              <a:rPr lang="en-US" dirty="0" smtClean="0"/>
              <a:t>Municipal </a:t>
            </a:r>
            <a:r>
              <a:rPr lang="en-US" dirty="0" err="1" smtClean="0"/>
              <a:t>vs</a:t>
            </a:r>
            <a:r>
              <a:rPr lang="en-US" dirty="0" smtClean="0"/>
              <a:t> investor r/ns for key services</a:t>
            </a:r>
          </a:p>
          <a:p>
            <a:r>
              <a:rPr lang="en-US" dirty="0" smtClean="0"/>
              <a:t>Use of IT and other facility; skilled persons?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79705" algn="l"/>
                <a:tab pos="359410" algn="l"/>
                <a:tab pos="539750" algn="l"/>
                <a:tab pos="720090" algn="l"/>
                <a:tab pos="899795" algn="l"/>
                <a:tab pos="1079500" algn="l"/>
                <a:tab pos="1259205" algn="l"/>
                <a:tab pos="1440180" algn="l"/>
                <a:tab pos="1619885" algn="l"/>
                <a:tab pos="1799590" algn="l"/>
                <a:tab pos="1979295" algn="l"/>
                <a:tab pos="2159000" algn="l"/>
                <a:tab pos="2339975" algn="l"/>
                <a:tab pos="2519680" algn="l"/>
                <a:tab pos="2699385" algn="l"/>
                <a:tab pos="2879090" algn="l"/>
                <a:tab pos="3059430" algn="l"/>
                <a:tab pos="3239770" algn="l"/>
                <a:tab pos="3419475" algn="l"/>
                <a:tab pos="3599180" algn="l"/>
                <a:tab pos="3779520" algn="l"/>
                <a:tab pos="3959225" algn="l"/>
                <a:tab pos="4139565" algn="l"/>
                <a:tab pos="4319270" algn="l"/>
                <a:tab pos="4499610" algn="l"/>
                <a:tab pos="4679315" algn="l"/>
                <a:tab pos="4859020" algn="l"/>
                <a:tab pos="5219700" algn="l"/>
                <a:tab pos="5399405" algn="l"/>
                <a:tab pos="5579110" algn="l"/>
                <a:tab pos="5758815" algn="l"/>
                <a:tab pos="5829300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Further decentralization of services to sub cities from one center (outside of </a:t>
            </a:r>
            <a:r>
              <a:rPr lang="en-US" dirty="0" err="1" smtClean="0">
                <a:solidFill>
                  <a:srgbClr val="FF0000"/>
                </a:solidFill>
              </a:rPr>
              <a:t>reg</a:t>
            </a:r>
            <a:r>
              <a:rPr lang="en-US" dirty="0" smtClean="0">
                <a:solidFill>
                  <a:srgbClr val="FF0000"/>
                </a:solidFill>
              </a:rPr>
              <a:t> state </a:t>
            </a:r>
            <a:r>
              <a:rPr lang="en-US" dirty="0" smtClean="0"/>
              <a:t>capital)</a:t>
            </a:r>
            <a:r>
              <a:rPr lang="en-GB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GB" i="1" dirty="0" smtClean="0">
                <a:latin typeface="Times New Roman"/>
                <a:ea typeface="Calibri"/>
                <a:cs typeface="Times New Roman"/>
              </a:rPr>
              <a:t>3 recommendation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79705" algn="l"/>
                <a:tab pos="359410" algn="l"/>
                <a:tab pos="539750" algn="l"/>
                <a:tab pos="720090" algn="l"/>
                <a:tab pos="899795" algn="l"/>
                <a:tab pos="1079500" algn="l"/>
                <a:tab pos="1259205" algn="l"/>
                <a:tab pos="1440180" algn="l"/>
                <a:tab pos="1619885" algn="l"/>
                <a:tab pos="1799590" algn="l"/>
                <a:tab pos="1979295" algn="l"/>
                <a:tab pos="2159000" algn="l"/>
                <a:tab pos="2339975" algn="l"/>
                <a:tab pos="2519680" algn="l"/>
                <a:tab pos="2699385" algn="l"/>
                <a:tab pos="2879090" algn="l"/>
                <a:tab pos="3059430" algn="l"/>
                <a:tab pos="3239770" algn="l"/>
                <a:tab pos="3419475" algn="l"/>
                <a:tab pos="3599180" algn="l"/>
                <a:tab pos="3779520" algn="l"/>
                <a:tab pos="3959225" algn="l"/>
                <a:tab pos="4139565" algn="l"/>
                <a:tab pos="4319270" algn="l"/>
                <a:tab pos="4499610" algn="l"/>
                <a:tab pos="4679315" algn="l"/>
                <a:tab pos="4859020" algn="l"/>
                <a:tab pos="5219700" algn="l"/>
                <a:tab pos="5399405" algn="l"/>
                <a:tab pos="5579110" algn="l"/>
                <a:tab pos="5758815" algn="l"/>
                <a:tab pos="5829300" algn="l"/>
              </a:tabLst>
            </a:pPr>
            <a:r>
              <a:rPr lang="en-GB" b="1" i="1" dirty="0" smtClean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ECA </a:t>
            </a:r>
            <a:r>
              <a:rPr lang="en-GB" b="1" i="1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can make strategic intervention into this sector and could potentially be a pioneer institution that stirs urban governance in Ethiopia.</a:t>
            </a:r>
            <a:endParaRPr lang="en-US" sz="2400" b="1" dirty="0">
              <a:solidFill>
                <a:srgbClr val="00B050"/>
              </a:solidFill>
              <a:latin typeface="Calibri"/>
              <a:ea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0682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Community rep, CSO (2018ff)</a:t>
            </a:r>
          </a:p>
          <a:p>
            <a:r>
              <a:rPr lang="en-US" dirty="0" smtClean="0"/>
              <a:t>Private sector?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devtal</a:t>
            </a:r>
            <a:r>
              <a:rPr lang="en-US" dirty="0" smtClean="0"/>
              <a:t> state?</a:t>
            </a:r>
          </a:p>
          <a:p>
            <a:r>
              <a:rPr lang="en-US" dirty="0" smtClean="0"/>
              <a:t>Donors (2005) direct support- safety nets, rural roads, food security; drainage, cobble stone</a:t>
            </a:r>
          </a:p>
          <a:p>
            <a:r>
              <a:rPr lang="en-US" dirty="0" smtClean="0"/>
              <a:t>Zones and </a:t>
            </a:r>
            <a:r>
              <a:rPr lang="en-US" dirty="0" err="1" smtClean="0"/>
              <a:t>reg</a:t>
            </a:r>
            <a:r>
              <a:rPr lang="en-US" dirty="0" smtClean="0"/>
              <a:t> state </a:t>
            </a:r>
            <a:r>
              <a:rPr lang="en-US" dirty="0" err="1" smtClean="0"/>
              <a:t>insts</a:t>
            </a:r>
            <a:r>
              <a:rPr lang="en-US" dirty="0" smtClean="0"/>
              <a:t> as </a:t>
            </a:r>
            <a:r>
              <a:rPr lang="en-US" dirty="0" err="1" smtClean="0"/>
              <a:t>deconcentrated</a:t>
            </a:r>
            <a:r>
              <a:rPr lang="en-US" dirty="0" smtClean="0"/>
              <a:t> units appointed by </a:t>
            </a:r>
            <a:r>
              <a:rPr lang="en-US" dirty="0" err="1" smtClean="0"/>
              <a:t>reg</a:t>
            </a:r>
            <a:r>
              <a:rPr lang="en-US" dirty="0" smtClean="0"/>
              <a:t> state- monitor and supervise LG- set political priority/party </a:t>
            </a:r>
            <a:r>
              <a:rPr lang="en-US" dirty="0" err="1" smtClean="0"/>
              <a:t>vs</a:t>
            </a:r>
            <a:r>
              <a:rPr lang="en-US" dirty="0" smtClean="0"/>
              <a:t> local preference?</a:t>
            </a:r>
          </a:p>
          <a:p>
            <a:r>
              <a:rPr lang="en-US" dirty="0" smtClean="0"/>
              <a:t>Are often central committee members, seniors compared to those in </a:t>
            </a:r>
            <a:r>
              <a:rPr lang="en-US" dirty="0" err="1" smtClean="0"/>
              <a:t>Woreda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5Recommedation: make rep real, not symbolic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293954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Zones: the elephants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Clr>
                <a:srgbClr val="F07F09"/>
              </a:buClr>
            </a:pPr>
            <a:r>
              <a:rPr lang="en-US" sz="2000" dirty="0">
                <a:solidFill>
                  <a:prstClr val="black"/>
                </a:solidFill>
              </a:rPr>
              <a:t>Difficult to capture LG autonomy without mentioning zones</a:t>
            </a:r>
          </a:p>
          <a:p>
            <a:pPr lvl="1">
              <a:buClr>
                <a:srgbClr val="F07F09"/>
              </a:buClr>
            </a:pPr>
            <a:r>
              <a:rPr lang="en-US" sz="1700" dirty="0">
                <a:solidFill>
                  <a:prstClr val="black"/>
                </a:solidFill>
              </a:rPr>
              <a:t>Art 45 –vague on zones, mandates, status?</a:t>
            </a:r>
          </a:p>
          <a:p>
            <a:pPr lvl="1">
              <a:buClr>
                <a:srgbClr val="F07F09"/>
              </a:buClr>
            </a:pPr>
            <a:r>
              <a:rPr lang="en-US" sz="1700" b="1" dirty="0">
                <a:solidFill>
                  <a:prstClr val="black"/>
                </a:solidFill>
              </a:rPr>
              <a:t>Below </a:t>
            </a:r>
            <a:r>
              <a:rPr lang="en-US" sz="1700" dirty="0">
                <a:solidFill>
                  <a:prstClr val="black"/>
                </a:solidFill>
              </a:rPr>
              <a:t>regional state, </a:t>
            </a:r>
            <a:r>
              <a:rPr lang="en-US" sz="1700" b="1" dirty="0">
                <a:solidFill>
                  <a:prstClr val="black"/>
                </a:solidFill>
              </a:rPr>
              <a:t>above</a:t>
            </a:r>
            <a:r>
              <a:rPr lang="en-US" sz="1700" dirty="0">
                <a:solidFill>
                  <a:prstClr val="black"/>
                </a:solidFill>
              </a:rPr>
              <a:t> </a:t>
            </a:r>
            <a:r>
              <a:rPr lang="en-US" sz="1700" dirty="0" err="1">
                <a:solidFill>
                  <a:prstClr val="black"/>
                </a:solidFill>
              </a:rPr>
              <a:t>weredas</a:t>
            </a:r>
            <a:endParaRPr lang="en-US" sz="1700" dirty="0">
              <a:solidFill>
                <a:prstClr val="black"/>
              </a:solidFill>
            </a:endParaRPr>
          </a:p>
          <a:p>
            <a:pPr lvl="1">
              <a:buClr>
                <a:srgbClr val="F07F09"/>
              </a:buClr>
            </a:pPr>
            <a:r>
              <a:rPr lang="en-US" sz="1700" dirty="0">
                <a:solidFill>
                  <a:prstClr val="black"/>
                </a:solidFill>
              </a:rPr>
              <a:t>Seven zones- </a:t>
            </a:r>
            <a:r>
              <a:rPr lang="en-US" sz="1700" dirty="0" err="1">
                <a:solidFill>
                  <a:prstClr val="black"/>
                </a:solidFill>
              </a:rPr>
              <a:t>deconcentated</a:t>
            </a:r>
            <a:r>
              <a:rPr lang="en-US" sz="1700" dirty="0">
                <a:solidFill>
                  <a:prstClr val="black"/>
                </a:solidFill>
              </a:rPr>
              <a:t> units that act on behalf of regional state exe</a:t>
            </a:r>
          </a:p>
          <a:p>
            <a:pPr lvl="1">
              <a:buClr>
                <a:srgbClr val="F07F09"/>
              </a:buClr>
            </a:pPr>
            <a:r>
              <a:rPr lang="en-US" sz="1700" dirty="0">
                <a:solidFill>
                  <a:prstClr val="black"/>
                </a:solidFill>
              </a:rPr>
              <a:t>Appointed by regional state P after approval by leg body</a:t>
            </a:r>
          </a:p>
          <a:p>
            <a:pPr lvl="1">
              <a:buClr>
                <a:srgbClr val="F07F09"/>
              </a:buClr>
            </a:pPr>
            <a:r>
              <a:rPr lang="en-US" sz="1700" b="1" dirty="0">
                <a:solidFill>
                  <a:prstClr val="black"/>
                </a:solidFill>
              </a:rPr>
              <a:t>Role</a:t>
            </a:r>
            <a:r>
              <a:rPr lang="en-US" sz="1700" dirty="0">
                <a:solidFill>
                  <a:prstClr val="black"/>
                </a:solidFill>
              </a:rPr>
              <a:t>- </a:t>
            </a:r>
            <a:r>
              <a:rPr lang="en-US" sz="1700" b="1" dirty="0">
                <a:solidFill>
                  <a:prstClr val="black"/>
                </a:solidFill>
              </a:rPr>
              <a:t>support, follow up, coordinate activity of </a:t>
            </a:r>
            <a:r>
              <a:rPr lang="en-US" sz="1700" b="1" dirty="0" err="1">
                <a:solidFill>
                  <a:prstClr val="black"/>
                </a:solidFill>
              </a:rPr>
              <a:t>weredas</a:t>
            </a:r>
            <a:r>
              <a:rPr lang="en-US" sz="1700" b="1" dirty="0">
                <a:solidFill>
                  <a:prstClr val="black"/>
                </a:solidFill>
              </a:rPr>
              <a:t> under each zone</a:t>
            </a:r>
          </a:p>
          <a:p>
            <a:pPr lvl="1">
              <a:buClr>
                <a:srgbClr val="F07F09"/>
              </a:buClr>
            </a:pPr>
            <a:r>
              <a:rPr lang="en-US" sz="1700" dirty="0">
                <a:solidFill>
                  <a:prstClr val="black"/>
                </a:solidFill>
              </a:rPr>
              <a:t>Ensure the </a:t>
            </a:r>
            <a:r>
              <a:rPr lang="en-US" sz="1700" b="1" dirty="0">
                <a:solidFill>
                  <a:prstClr val="black"/>
                </a:solidFill>
              </a:rPr>
              <a:t>proper implementation </a:t>
            </a:r>
            <a:r>
              <a:rPr lang="en-US" sz="1700" dirty="0">
                <a:solidFill>
                  <a:prstClr val="black"/>
                </a:solidFill>
              </a:rPr>
              <a:t>of laws/policies, regulations of </a:t>
            </a:r>
            <a:r>
              <a:rPr lang="en-US" sz="1700" dirty="0" err="1">
                <a:solidFill>
                  <a:prstClr val="black"/>
                </a:solidFill>
              </a:rPr>
              <a:t>reg</a:t>
            </a:r>
            <a:r>
              <a:rPr lang="en-US" sz="1700" dirty="0">
                <a:solidFill>
                  <a:prstClr val="black"/>
                </a:solidFill>
              </a:rPr>
              <a:t> state in each </a:t>
            </a:r>
            <a:r>
              <a:rPr lang="en-US" sz="1700" dirty="0" err="1">
                <a:solidFill>
                  <a:prstClr val="black"/>
                </a:solidFill>
              </a:rPr>
              <a:t>wereda</a:t>
            </a:r>
            <a:endParaRPr lang="en-US" sz="1700" dirty="0">
              <a:solidFill>
                <a:prstClr val="black"/>
              </a:solidFill>
            </a:endParaRPr>
          </a:p>
          <a:p>
            <a:pPr lvl="1">
              <a:buClr>
                <a:srgbClr val="F07F09"/>
              </a:buClr>
            </a:pPr>
            <a:r>
              <a:rPr lang="en-US" sz="1700" b="1" dirty="0">
                <a:solidFill>
                  <a:prstClr val="black"/>
                </a:solidFill>
              </a:rPr>
              <a:t>Invisible in for</a:t>
            </a:r>
            <a:r>
              <a:rPr lang="en-US" sz="1700" dirty="0">
                <a:solidFill>
                  <a:prstClr val="black"/>
                </a:solidFill>
              </a:rPr>
              <a:t>m but very </a:t>
            </a:r>
            <a:r>
              <a:rPr lang="en-US" sz="1700" b="1" dirty="0">
                <a:solidFill>
                  <a:prstClr val="black"/>
                </a:solidFill>
              </a:rPr>
              <a:t>powerful</a:t>
            </a:r>
            <a:r>
              <a:rPr lang="en-US" sz="1700" dirty="0">
                <a:solidFill>
                  <a:prstClr val="black"/>
                </a:solidFill>
              </a:rPr>
              <a:t> in reality</a:t>
            </a:r>
          </a:p>
          <a:p>
            <a:pPr lvl="1">
              <a:buClr>
                <a:srgbClr val="F07F09"/>
              </a:buClr>
            </a:pPr>
            <a:r>
              <a:rPr lang="en-US" sz="1700" dirty="0">
                <a:solidFill>
                  <a:prstClr val="black"/>
                </a:solidFill>
              </a:rPr>
              <a:t>Many are </a:t>
            </a:r>
            <a:r>
              <a:rPr lang="en-US" sz="1700" b="1" dirty="0">
                <a:solidFill>
                  <a:prstClr val="black"/>
                </a:solidFill>
              </a:rPr>
              <a:t>cc members </a:t>
            </a:r>
            <a:r>
              <a:rPr lang="en-US" sz="1700" dirty="0">
                <a:solidFill>
                  <a:prstClr val="black"/>
                </a:solidFill>
              </a:rPr>
              <a:t>and compared to </a:t>
            </a:r>
            <a:r>
              <a:rPr lang="en-US" sz="1700" dirty="0" err="1">
                <a:solidFill>
                  <a:prstClr val="black"/>
                </a:solidFill>
              </a:rPr>
              <a:t>wereda</a:t>
            </a:r>
            <a:r>
              <a:rPr lang="en-US" sz="1700" dirty="0">
                <a:solidFill>
                  <a:prstClr val="black"/>
                </a:solidFill>
              </a:rPr>
              <a:t> admin are politically </a:t>
            </a:r>
            <a:r>
              <a:rPr lang="en-US" sz="1700" b="1" dirty="0">
                <a:solidFill>
                  <a:prstClr val="black"/>
                </a:solidFill>
              </a:rPr>
              <a:t>seniors</a:t>
            </a:r>
          </a:p>
          <a:p>
            <a:pPr lvl="1">
              <a:buClr>
                <a:srgbClr val="F07F09"/>
              </a:buClr>
            </a:pPr>
            <a:r>
              <a:rPr lang="en-US" sz="1700" dirty="0">
                <a:solidFill>
                  <a:prstClr val="black"/>
                </a:solidFill>
              </a:rPr>
              <a:t>Frequent (daily) </a:t>
            </a:r>
            <a:r>
              <a:rPr lang="en-US" sz="1700" b="1" dirty="0">
                <a:solidFill>
                  <a:prstClr val="black"/>
                </a:solidFill>
              </a:rPr>
              <a:t>interaction</a:t>
            </a:r>
            <a:r>
              <a:rPr lang="en-US" sz="1700" dirty="0">
                <a:solidFill>
                  <a:prstClr val="black"/>
                </a:solidFill>
              </a:rPr>
              <a:t> with the </a:t>
            </a:r>
            <a:r>
              <a:rPr lang="en-US" sz="1700" dirty="0" err="1">
                <a:solidFill>
                  <a:prstClr val="black"/>
                </a:solidFill>
              </a:rPr>
              <a:t>wereda</a:t>
            </a:r>
            <a:r>
              <a:rPr lang="en-US" sz="1700" dirty="0">
                <a:solidFill>
                  <a:prstClr val="black"/>
                </a:solidFill>
              </a:rPr>
              <a:t> </a:t>
            </a:r>
            <a:r>
              <a:rPr lang="en-US" sz="1700" dirty="0" smtClean="0">
                <a:solidFill>
                  <a:prstClr val="black"/>
                </a:solidFill>
              </a:rPr>
              <a:t>(</a:t>
            </a:r>
            <a:r>
              <a:rPr lang="en-US" sz="1700" b="1" dirty="0" smtClean="0">
                <a:solidFill>
                  <a:srgbClr val="FF0000"/>
                </a:solidFill>
              </a:rPr>
              <a:t>political guide</a:t>
            </a:r>
            <a:r>
              <a:rPr lang="en-US" sz="1700" dirty="0" smtClean="0">
                <a:solidFill>
                  <a:prstClr val="black"/>
                </a:solidFill>
              </a:rPr>
              <a:t>)</a:t>
            </a:r>
            <a:endParaRPr lang="en-US" sz="1700" dirty="0">
              <a:solidFill>
                <a:prstClr val="black"/>
              </a:solidFill>
            </a:endParaRPr>
          </a:p>
          <a:p>
            <a:pPr lvl="1">
              <a:buClr>
                <a:srgbClr val="F07F09"/>
              </a:buClr>
            </a:pPr>
            <a:r>
              <a:rPr lang="en-US" sz="1700" dirty="0">
                <a:solidFill>
                  <a:prstClr val="black"/>
                </a:solidFill>
              </a:rPr>
              <a:t>Balance between </a:t>
            </a:r>
            <a:r>
              <a:rPr lang="en-US" sz="1700" dirty="0" err="1" smtClean="0">
                <a:solidFill>
                  <a:prstClr val="black"/>
                </a:solidFill>
              </a:rPr>
              <a:t>woreda</a:t>
            </a:r>
            <a:r>
              <a:rPr lang="en-US" sz="1700" dirty="0" smtClean="0">
                <a:solidFill>
                  <a:prstClr val="black"/>
                </a:solidFill>
              </a:rPr>
              <a:t> </a:t>
            </a:r>
            <a:r>
              <a:rPr lang="en-US" sz="1700" dirty="0">
                <a:solidFill>
                  <a:prstClr val="black"/>
                </a:solidFill>
              </a:rPr>
              <a:t>autonomy vs control</a:t>
            </a:r>
            <a:r>
              <a:rPr lang="en-US" sz="1700" dirty="0" smtClean="0">
                <a:solidFill>
                  <a:prstClr val="black"/>
                </a:solidFill>
              </a:rPr>
              <a:t>? More control than autonomy- May be strengthen the monitoring and supervision role of </a:t>
            </a:r>
            <a:r>
              <a:rPr lang="en-US" sz="1700" dirty="0" err="1" smtClean="0">
                <a:solidFill>
                  <a:prstClr val="black"/>
                </a:solidFill>
              </a:rPr>
              <a:t>reg</a:t>
            </a:r>
            <a:r>
              <a:rPr lang="en-US" sz="1700" dirty="0" smtClean="0">
                <a:solidFill>
                  <a:prstClr val="black"/>
                </a:solidFill>
              </a:rPr>
              <a:t> state/</a:t>
            </a:r>
            <a:r>
              <a:rPr lang="en-US" sz="1700" dirty="0" err="1" smtClean="0">
                <a:solidFill>
                  <a:prstClr val="black"/>
                </a:solidFill>
              </a:rPr>
              <a:t>wereda</a:t>
            </a:r>
            <a:r>
              <a:rPr lang="en-US" sz="1700" dirty="0" smtClean="0">
                <a:solidFill>
                  <a:prstClr val="black"/>
                </a:solidFill>
              </a:rPr>
              <a:t> council and dissolve zones???</a:t>
            </a:r>
            <a:endParaRPr lang="en-US" sz="1700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srgbClr val="00B050"/>
                </a:solidFill>
              </a:rPr>
              <a:t>Lobby for dissolution of zones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2860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LG enjoy admin autonomy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7200" dirty="0" smtClean="0"/>
              <a:t>Admin decentralization- </a:t>
            </a:r>
            <a:r>
              <a:rPr lang="en-US" sz="7200" dirty="0" smtClean="0">
                <a:solidFill>
                  <a:srgbClr val="00B050"/>
                </a:solidFill>
              </a:rPr>
              <a:t>follows pol Aut</a:t>
            </a:r>
            <a:r>
              <a:rPr lang="en-US" sz="7200" dirty="0" smtClean="0"/>
              <a:t>o- since 2006 LG have their own admin structure and personnel</a:t>
            </a:r>
          </a:p>
          <a:p>
            <a:r>
              <a:rPr lang="en-US" sz="7200" dirty="0" smtClean="0"/>
              <a:t>Linked to local level </a:t>
            </a:r>
            <a:r>
              <a:rPr lang="en-US" sz="7200" b="1" dirty="0" smtClean="0"/>
              <a:t>capacity</a:t>
            </a:r>
            <a:r>
              <a:rPr lang="en-US" sz="7200" dirty="0" smtClean="0"/>
              <a:t> to discharge duties</a:t>
            </a:r>
          </a:p>
          <a:p>
            <a:r>
              <a:rPr lang="en-US" sz="7200" dirty="0" smtClean="0"/>
              <a:t>Can </a:t>
            </a:r>
            <a:r>
              <a:rPr lang="en-US" sz="7200" b="1" dirty="0" smtClean="0"/>
              <a:t>hire, fire, promote their staff, admin their budget,</a:t>
            </a:r>
          </a:p>
          <a:p>
            <a:pPr lvl="1"/>
            <a:r>
              <a:rPr lang="en-US" sz="7200" b="1" dirty="0" smtClean="0"/>
              <a:t>Subject</a:t>
            </a:r>
            <a:r>
              <a:rPr lang="en-US" sz="7200" dirty="0" smtClean="0"/>
              <a:t> to </a:t>
            </a:r>
            <a:r>
              <a:rPr lang="en-US" sz="7200" b="1" dirty="0" smtClean="0"/>
              <a:t>standards</a:t>
            </a:r>
            <a:r>
              <a:rPr lang="en-US" sz="7200" dirty="0" smtClean="0"/>
              <a:t> set by regional state; take into account services provided at </a:t>
            </a:r>
            <a:r>
              <a:rPr lang="en-US" sz="7200" dirty="0" err="1" smtClean="0"/>
              <a:t>woreda</a:t>
            </a:r>
            <a:r>
              <a:rPr lang="en-US" sz="7200" dirty="0" smtClean="0"/>
              <a:t> </a:t>
            </a:r>
            <a:r>
              <a:rPr lang="en-US" sz="7200" dirty="0" smtClean="0"/>
              <a:t>level and revenue potential</a:t>
            </a:r>
          </a:p>
          <a:p>
            <a:pPr lvl="1"/>
            <a:r>
              <a:rPr lang="en-US" sz="7200" dirty="0" smtClean="0"/>
              <a:t>Admin/Mayor have obligation to provide </a:t>
            </a:r>
            <a:r>
              <a:rPr lang="en-US" sz="7200" b="1" dirty="0" smtClean="0"/>
              <a:t>periodic report </a:t>
            </a:r>
            <a:r>
              <a:rPr lang="en-US" sz="7200" dirty="0" smtClean="0"/>
              <a:t>to higher level</a:t>
            </a:r>
          </a:p>
          <a:p>
            <a:pPr lvl="1"/>
            <a:r>
              <a:rPr lang="en-US" sz="7200" dirty="0" smtClean="0">
                <a:solidFill>
                  <a:srgbClr val="FF0000"/>
                </a:solidFill>
              </a:rPr>
              <a:t>Exception</a:t>
            </a:r>
            <a:r>
              <a:rPr lang="en-US" sz="7200" dirty="0" smtClean="0"/>
              <a:t> –teachers, health officers, medical doctors</a:t>
            </a:r>
          </a:p>
          <a:p>
            <a:pPr lvl="1"/>
            <a:r>
              <a:rPr lang="en-US" sz="7200" dirty="0" smtClean="0"/>
              <a:t>Key issue- here- </a:t>
            </a:r>
            <a:r>
              <a:rPr lang="en-US" sz="7200" dirty="0" smtClean="0">
                <a:solidFill>
                  <a:srgbClr val="FF0000"/>
                </a:solidFill>
              </a:rPr>
              <a:t>competent and merit based civil service</a:t>
            </a:r>
            <a:r>
              <a:rPr lang="en-US" sz="7200" dirty="0" smtClean="0"/>
              <a:t> key</a:t>
            </a:r>
          </a:p>
          <a:p>
            <a:pPr lvl="1"/>
            <a:r>
              <a:rPr lang="en-US" sz="7200" dirty="0" smtClean="0">
                <a:solidFill>
                  <a:srgbClr val="00B050"/>
                </a:solidFill>
              </a:rPr>
              <a:t>Political loyalty and merit compete in the market, politicized civil </a:t>
            </a:r>
            <a:r>
              <a:rPr lang="en-US" sz="7200" dirty="0" smtClean="0">
                <a:solidFill>
                  <a:srgbClr val="00B050"/>
                </a:solidFill>
              </a:rPr>
              <a:t>service </a:t>
            </a:r>
            <a:r>
              <a:rPr lang="en-US" sz="7200" dirty="0" err="1" smtClean="0">
                <a:solidFill>
                  <a:srgbClr val="00B050"/>
                </a:solidFill>
              </a:rPr>
              <a:t>eg</a:t>
            </a:r>
            <a:r>
              <a:rPr lang="en-US" sz="7200" dirty="0" smtClean="0">
                <a:solidFill>
                  <a:srgbClr val="00B050"/>
                </a:solidFill>
              </a:rPr>
              <a:t> </a:t>
            </a:r>
            <a:r>
              <a:rPr lang="en-US" sz="7200" b="1" dirty="0" smtClean="0">
                <a:solidFill>
                  <a:srgbClr val="00B050"/>
                </a:solidFill>
              </a:rPr>
              <a:t>city manager- lobby and persuasion </a:t>
            </a:r>
            <a:endParaRPr lang="en-US" sz="7200" b="1" dirty="0" smtClean="0">
              <a:solidFill>
                <a:srgbClr val="00B050"/>
              </a:solidFill>
            </a:endParaRPr>
          </a:p>
          <a:p>
            <a:pPr lvl="1"/>
            <a:r>
              <a:rPr lang="en-US" sz="7200" dirty="0" smtClean="0"/>
              <a:t>Service delivery </a:t>
            </a:r>
            <a:r>
              <a:rPr lang="en-US" sz="7200" dirty="0" smtClean="0"/>
              <a:t>is at </a:t>
            </a:r>
            <a:r>
              <a:rPr lang="en-US" sz="7200" dirty="0" smtClean="0"/>
              <a:t>risk</a:t>
            </a:r>
          </a:p>
          <a:p>
            <a:pPr lvl="1"/>
            <a:r>
              <a:rPr lang="en-US" sz="7200" dirty="0" smtClean="0"/>
              <a:t>Revisit the structure of </a:t>
            </a:r>
            <a:r>
              <a:rPr lang="en-US" sz="7200" dirty="0" err="1" smtClean="0"/>
              <a:t>woreda</a:t>
            </a:r>
            <a:r>
              <a:rPr lang="en-US" sz="7200" dirty="0" smtClean="0"/>
              <a:t> </a:t>
            </a:r>
            <a:r>
              <a:rPr lang="en-US" sz="7200" dirty="0" smtClean="0"/>
              <a:t>admin body (old structure) </a:t>
            </a:r>
            <a:r>
              <a:rPr lang="en-US" sz="7200" dirty="0" smtClean="0">
                <a:solidFill>
                  <a:srgbClr val="FF0000"/>
                </a:solidFill>
              </a:rPr>
              <a:t>designed when LG had small budget and limited </a:t>
            </a:r>
            <a:r>
              <a:rPr lang="en-US" sz="7200" dirty="0" smtClean="0">
                <a:solidFill>
                  <a:srgbClr val="FF0000"/>
                </a:solidFill>
              </a:rPr>
              <a:t>mandate; could be one area for creating jobs and attract skilled personnel –lobby?</a:t>
            </a:r>
            <a:endParaRPr lang="en-US" sz="7200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Fiscal autonomy and </a:t>
            </a:r>
            <a:r>
              <a:rPr lang="en-US" dirty="0" err="1" smtClean="0"/>
              <a:t>devt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5600" dirty="0" smtClean="0"/>
              <a:t>Political autonomy with out revenue autonomy?</a:t>
            </a:r>
          </a:p>
          <a:p>
            <a:r>
              <a:rPr lang="en-US" sz="5600" dirty="0" smtClean="0"/>
              <a:t>LG need to have own revenue to cover at </a:t>
            </a:r>
            <a:r>
              <a:rPr lang="en-US" sz="5600" b="1" dirty="0" smtClean="0"/>
              <a:t>least part </a:t>
            </a:r>
            <a:r>
              <a:rPr lang="en-US" sz="5600" dirty="0" smtClean="0"/>
              <a:t>of their expenditure- </a:t>
            </a:r>
            <a:r>
              <a:rPr lang="en-US" sz="5600" b="1" dirty="0" smtClean="0"/>
              <a:t>‘Finance follows functions’</a:t>
            </a:r>
          </a:p>
          <a:p>
            <a:pPr lvl="1"/>
            <a:r>
              <a:rPr lang="en-US" sz="5600" dirty="0" smtClean="0"/>
              <a:t>LG fully dependant on higher level revenue can not be autonomous</a:t>
            </a:r>
          </a:p>
          <a:p>
            <a:pPr lvl="1"/>
            <a:r>
              <a:rPr lang="en-US" sz="5600" dirty="0" smtClean="0"/>
              <a:t>con </a:t>
            </a:r>
            <a:r>
              <a:rPr lang="en-US" sz="5600" dirty="0" smtClean="0"/>
              <a:t>very vague, a few sources of revenue (land use, </a:t>
            </a:r>
            <a:r>
              <a:rPr lang="en-US" sz="5600" dirty="0" err="1" smtClean="0"/>
              <a:t>agri</a:t>
            </a:r>
            <a:r>
              <a:rPr lang="en-US" sz="5600" dirty="0" smtClean="0"/>
              <a:t> products income tax)</a:t>
            </a:r>
          </a:p>
          <a:p>
            <a:pPr lvl="1"/>
            <a:r>
              <a:rPr lang="en-US" sz="5600" dirty="0" smtClean="0"/>
              <a:t>Proc </a:t>
            </a:r>
            <a:r>
              <a:rPr lang="en-US" sz="5600" b="1" dirty="0" smtClean="0"/>
              <a:t>98/2006- block grant</a:t>
            </a:r>
          </a:p>
          <a:p>
            <a:pPr lvl="1"/>
            <a:r>
              <a:rPr lang="en-US" sz="5600" dirty="0" smtClean="0"/>
              <a:t>Broad tax collecting mandate (not levy)- income tax on employees in LG, rent from buildings, small scale mining, small traders income tax, levy fees on </a:t>
            </a:r>
            <a:r>
              <a:rPr lang="en-US" sz="5600" dirty="0" smtClean="0"/>
              <a:t>services; fees</a:t>
            </a:r>
            <a:endParaRPr lang="en-US" sz="5600" dirty="0" smtClean="0"/>
          </a:p>
          <a:p>
            <a:pPr lvl="1"/>
            <a:r>
              <a:rPr lang="en-US" sz="5600" b="1" dirty="0" smtClean="0"/>
              <a:t>Concurrent tax- </a:t>
            </a:r>
            <a:r>
              <a:rPr lang="en-US" sz="5600" dirty="0" smtClean="0"/>
              <a:t>investments on land ; income from </a:t>
            </a:r>
            <a:r>
              <a:rPr lang="en-US" sz="5600" dirty="0" err="1" smtClean="0"/>
              <a:t>agri</a:t>
            </a:r>
            <a:r>
              <a:rPr lang="en-US" sz="5600" dirty="0" smtClean="0"/>
              <a:t> investment </a:t>
            </a:r>
            <a:r>
              <a:rPr lang="en-US" sz="5600" dirty="0" smtClean="0"/>
              <a:t>income</a:t>
            </a:r>
          </a:p>
          <a:p>
            <a:pPr lvl="1"/>
            <a:r>
              <a:rPr lang="en-US" sz="5600" b="1" dirty="0" smtClean="0"/>
              <a:t>Block grants -86% of LG budget –rural LG</a:t>
            </a:r>
            <a:endParaRPr lang="en-US" sz="5600" b="1" dirty="0" smtClean="0"/>
          </a:p>
          <a:p>
            <a:pPr lvl="1"/>
            <a:r>
              <a:rPr lang="en-US" sz="5600" dirty="0" smtClean="0"/>
              <a:t>Delegated fun – followed by finance</a:t>
            </a:r>
          </a:p>
          <a:p>
            <a:pPr lvl="1"/>
            <a:r>
              <a:rPr lang="en-US" sz="5600" dirty="0" smtClean="0"/>
              <a:t>Poor LG cover only </a:t>
            </a:r>
            <a:r>
              <a:rPr lang="en-US" sz="5600" b="1" dirty="0" smtClean="0"/>
              <a:t>15-18% from own revenue</a:t>
            </a:r>
            <a:r>
              <a:rPr lang="en-US" sz="5600" dirty="0" smtClean="0"/>
              <a:t>; a few cover </a:t>
            </a:r>
            <a:r>
              <a:rPr lang="en-US" sz="5600" dirty="0" smtClean="0"/>
              <a:t>87</a:t>
            </a:r>
            <a:r>
              <a:rPr lang="en-US" sz="5600" dirty="0" smtClean="0">
                <a:solidFill>
                  <a:srgbClr val="FF0000"/>
                </a:solidFill>
              </a:rPr>
              <a:t>% </a:t>
            </a:r>
            <a:r>
              <a:rPr lang="en-US" sz="5600" dirty="0" smtClean="0">
                <a:solidFill>
                  <a:srgbClr val="FF0000"/>
                </a:solidFill>
              </a:rPr>
              <a:t>of expenditure from own revenue but this is misleading</a:t>
            </a:r>
          </a:p>
          <a:p>
            <a:pPr lvl="1"/>
            <a:r>
              <a:rPr lang="en-US" sz="5600" dirty="0" smtClean="0">
                <a:solidFill>
                  <a:srgbClr val="FF0000"/>
                </a:solidFill>
              </a:rPr>
              <a:t>Many </a:t>
            </a:r>
            <a:r>
              <a:rPr lang="en-US" sz="5600" dirty="0" smtClean="0"/>
              <a:t>LG are in between and rely on transfers</a:t>
            </a:r>
          </a:p>
          <a:p>
            <a:pPr lvl="1"/>
            <a:r>
              <a:rPr lang="en-US" sz="5600" dirty="0" smtClean="0"/>
              <a:t>LG  play key role in </a:t>
            </a:r>
            <a:r>
              <a:rPr lang="en-US" sz="5600" b="1" dirty="0" smtClean="0"/>
              <a:t>creating </a:t>
            </a:r>
            <a:r>
              <a:rPr lang="en-US" sz="5600" b="1" dirty="0" err="1" smtClean="0"/>
              <a:t>empt</a:t>
            </a:r>
            <a:r>
              <a:rPr lang="en-US" sz="5600" b="1" dirty="0" smtClean="0"/>
              <a:t> opportunity, mobilize people, services</a:t>
            </a:r>
          </a:p>
          <a:p>
            <a:pPr lvl="1"/>
            <a:r>
              <a:rPr lang="en-US" sz="5600" dirty="0" smtClean="0"/>
              <a:t>Yet </a:t>
            </a:r>
            <a:r>
              <a:rPr lang="en-US" sz="5600" dirty="0" smtClean="0">
                <a:solidFill>
                  <a:srgbClr val="FF0000"/>
                </a:solidFill>
              </a:rPr>
              <a:t>80-90% of revenue spent on recurrent </a:t>
            </a:r>
            <a:r>
              <a:rPr lang="en-US" sz="5600" dirty="0" smtClean="0">
                <a:solidFill>
                  <a:srgbClr val="FF0000"/>
                </a:solidFill>
              </a:rPr>
              <a:t>activity-</a:t>
            </a:r>
            <a:endParaRPr lang="en-US" sz="5600" dirty="0" smtClean="0">
              <a:solidFill>
                <a:srgbClr val="FF0000"/>
              </a:solidFill>
            </a:endParaRPr>
          </a:p>
          <a:p>
            <a:pPr lvl="1"/>
            <a:r>
              <a:rPr lang="en-US" sz="5600" dirty="0" smtClean="0"/>
              <a:t>Only 10-20%  </a:t>
            </a:r>
            <a:r>
              <a:rPr lang="en-US" sz="5600" dirty="0" smtClean="0">
                <a:solidFill>
                  <a:srgbClr val="FF0000"/>
                </a:solidFill>
              </a:rPr>
              <a:t>left for locally initiated developments </a:t>
            </a:r>
            <a:r>
              <a:rPr lang="en-US" sz="5600" dirty="0" smtClean="0"/>
              <a:t>at LG level</a:t>
            </a:r>
          </a:p>
          <a:p>
            <a:pPr lvl="1"/>
            <a:r>
              <a:rPr lang="en-US" sz="5600" dirty="0" smtClean="0"/>
              <a:t>LG as such </a:t>
            </a:r>
            <a:r>
              <a:rPr lang="en-US" sz="5600" b="1" dirty="0" smtClean="0"/>
              <a:t>not centers of </a:t>
            </a:r>
            <a:r>
              <a:rPr lang="en-US" sz="5600" b="1" dirty="0" err="1" smtClean="0"/>
              <a:t>devt</a:t>
            </a:r>
            <a:endParaRPr lang="en-US" sz="5600" dirty="0" smtClean="0"/>
          </a:p>
          <a:p>
            <a:pPr lvl="1"/>
            <a:r>
              <a:rPr lang="en-US" sz="5600" b="1" dirty="0" smtClean="0">
                <a:solidFill>
                  <a:srgbClr val="00B050"/>
                </a:solidFill>
              </a:rPr>
              <a:t>Rural LG need more local revenue, critical to reach out public?</a:t>
            </a:r>
            <a:endParaRPr lang="en-US" sz="5600" b="1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65176" lvl="1" indent="-265176">
              <a:buSzPct val="80000"/>
              <a:buFont typeface="Wingdings 2"/>
              <a:buChar char=""/>
            </a:pPr>
            <a:r>
              <a:rPr lang="en-US" dirty="0" smtClean="0"/>
              <a:t>LG not yet centers of development- mobilize population (free labor) for terracing, re-</a:t>
            </a:r>
            <a:r>
              <a:rPr lang="en-US" dirty="0" err="1" smtClean="0"/>
              <a:t>aforestation</a:t>
            </a:r>
            <a:r>
              <a:rPr lang="en-US" dirty="0" smtClean="0"/>
              <a:t>; </a:t>
            </a:r>
            <a:r>
              <a:rPr lang="en-US" dirty="0" err="1" smtClean="0"/>
              <a:t>envtal</a:t>
            </a:r>
            <a:r>
              <a:rPr lang="en-US" dirty="0" smtClean="0"/>
              <a:t> rehabilitation</a:t>
            </a:r>
          </a:p>
          <a:p>
            <a:pPr marL="265176" lvl="1" indent="-265176">
              <a:buSzPct val="80000"/>
              <a:buFont typeface="Wingdings 2"/>
              <a:buChar char=""/>
            </a:pPr>
            <a:r>
              <a:rPr lang="en-US" dirty="0" smtClean="0"/>
              <a:t>Rural road construction</a:t>
            </a:r>
          </a:p>
          <a:p>
            <a:pPr marL="265176" lvl="1" indent="-265176">
              <a:buSzPct val="80000"/>
              <a:buFont typeface="Wingdings 2"/>
              <a:buChar char=""/>
            </a:pPr>
            <a:r>
              <a:rPr lang="en-US" dirty="0" smtClean="0"/>
              <a:t>Coble stones (local, state, fed, </a:t>
            </a:r>
            <a:r>
              <a:rPr lang="en-US" dirty="0" err="1" smtClean="0"/>
              <a:t>Wbank</a:t>
            </a:r>
            <a:r>
              <a:rPr lang="en-US" dirty="0" smtClean="0"/>
              <a:t>)</a:t>
            </a:r>
          </a:p>
          <a:p>
            <a:pPr marL="265176" lvl="1" indent="-265176">
              <a:buSzPct val="80000"/>
              <a:buFont typeface="Wingdings 2"/>
              <a:buChar char=""/>
            </a:pPr>
            <a:r>
              <a:rPr lang="en-US" dirty="0" smtClean="0"/>
              <a:t>Edu up to grade </a:t>
            </a:r>
            <a:r>
              <a:rPr lang="en-US" dirty="0" smtClean="0"/>
              <a:t>8 </a:t>
            </a:r>
            <a:r>
              <a:rPr lang="en-US" b="1" dirty="0" smtClean="0"/>
              <a:t>(access to </a:t>
            </a:r>
            <a:r>
              <a:rPr lang="en-US" b="1" dirty="0" err="1" smtClean="0"/>
              <a:t>edu</a:t>
            </a:r>
            <a:r>
              <a:rPr lang="en-US" b="1" dirty="0" smtClean="0"/>
              <a:t>)</a:t>
            </a:r>
          </a:p>
          <a:p>
            <a:pPr marL="265176" lvl="1" indent="-265176">
              <a:buSzPct val="80000"/>
              <a:buFont typeface="Wingdings 2"/>
              <a:buChar char=""/>
            </a:pPr>
            <a:r>
              <a:rPr lang="en-US" dirty="0" smtClean="0"/>
              <a:t>Small scale irrigation</a:t>
            </a:r>
          </a:p>
          <a:p>
            <a:pPr marL="265176" lvl="1" indent="-265176">
              <a:buSzPct val="80000"/>
              <a:buFont typeface="Wingdings 2"/>
              <a:buChar char=""/>
            </a:pPr>
            <a:r>
              <a:rPr lang="en-US" dirty="0" smtClean="0"/>
              <a:t>Sanitation and sewerage, clinics, library</a:t>
            </a:r>
          </a:p>
          <a:p>
            <a:pPr marL="265176" lvl="1" indent="-265176">
              <a:buSzPct val="80000"/>
              <a:buFont typeface="Wingdings 2"/>
              <a:buChar char=""/>
            </a:pPr>
            <a:r>
              <a:rPr lang="en-US" b="1" dirty="0" smtClean="0"/>
              <a:t>federal/state led </a:t>
            </a:r>
            <a:r>
              <a:rPr lang="en-US" b="1" dirty="0" err="1" smtClean="0"/>
              <a:t>devt</a:t>
            </a:r>
            <a:r>
              <a:rPr lang="en-US" b="1" dirty="0" smtClean="0"/>
              <a:t> more visible than </a:t>
            </a:r>
            <a:r>
              <a:rPr lang="en-US" b="1" dirty="0" err="1" smtClean="0"/>
              <a:t>lG</a:t>
            </a:r>
            <a:r>
              <a:rPr lang="en-US" b="1" dirty="0" smtClean="0"/>
              <a:t> led </a:t>
            </a:r>
            <a:r>
              <a:rPr lang="en-US" b="1" dirty="0" err="1" smtClean="0"/>
              <a:t>devt</a:t>
            </a:r>
            <a:r>
              <a:rPr lang="en-US" b="1" dirty="0" smtClean="0"/>
              <a:t> at grass root level</a:t>
            </a:r>
          </a:p>
          <a:p>
            <a:r>
              <a:rPr lang="en-US" dirty="0" smtClean="0"/>
              <a:t>Prospect for LG </a:t>
            </a:r>
            <a:r>
              <a:rPr lang="en-US" dirty="0" err="1" smtClean="0"/>
              <a:t>devt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07F09">
                    <a:tint val="88000"/>
                    <a:satMod val="150000"/>
                  </a:srgbClr>
                </a:solidFill>
              </a:rPr>
              <a:t>Monitoring and supervision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Capacity and skill gap</a:t>
            </a:r>
          </a:p>
          <a:p>
            <a:r>
              <a:rPr lang="en-US" dirty="0" smtClean="0"/>
              <a:t>Elite capture; abuse of powers- multiple centers of power may become multiple centers of corruption</a:t>
            </a:r>
          </a:p>
          <a:p>
            <a:r>
              <a:rPr lang="en-US" dirty="0" smtClean="0"/>
              <a:t>Ensure standard of services</a:t>
            </a:r>
          </a:p>
          <a:p>
            <a:r>
              <a:rPr lang="en-US" dirty="0" smtClean="0"/>
              <a:t>Overall make sure LG decentralization meets its objective</a:t>
            </a:r>
          </a:p>
          <a:p>
            <a:r>
              <a:rPr lang="en-US" dirty="0" smtClean="0"/>
              <a:t>Effective coordination of activities</a:t>
            </a:r>
          </a:p>
          <a:p>
            <a:r>
              <a:rPr lang="en-US" dirty="0" smtClean="0"/>
              <a:t>Key: balance between autonomy and control??? Autonomy with out sup- anarchy</a:t>
            </a:r>
          </a:p>
          <a:p>
            <a:r>
              <a:rPr lang="en-US" dirty="0" smtClean="0"/>
              <a:t>Supervision without autonomy kills purpose of LG decentralization</a:t>
            </a:r>
          </a:p>
          <a:p>
            <a:pPr lvl="1">
              <a:buClr>
                <a:srgbClr val="F07F09"/>
              </a:buClr>
            </a:pPr>
            <a:r>
              <a:rPr lang="en-US" sz="2100" b="1" dirty="0">
                <a:solidFill>
                  <a:srgbClr val="00B050"/>
                </a:solidFill>
              </a:rPr>
              <a:t>Overall –more on control than autonomy, balance is missed</a:t>
            </a:r>
          </a:p>
          <a:p>
            <a:pPr lvl="1">
              <a:buClr>
                <a:srgbClr val="F07F09"/>
              </a:buClr>
            </a:pPr>
            <a:r>
              <a:rPr lang="en-US" sz="2100" b="1" dirty="0">
                <a:solidFill>
                  <a:srgbClr val="00B050"/>
                </a:solidFill>
              </a:rPr>
              <a:t>Limit the grounds of intervention and </a:t>
            </a:r>
            <a:r>
              <a:rPr lang="en-US" sz="2100" b="1" dirty="0" smtClean="0">
                <a:solidFill>
                  <a:srgbClr val="00B050"/>
                </a:solidFill>
              </a:rPr>
              <a:t>supervision 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431230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and the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an </a:t>
            </a:r>
            <a:r>
              <a:rPr lang="en-US" dirty="0" smtClean="0"/>
              <a:t>assessment </a:t>
            </a:r>
            <a:r>
              <a:rPr lang="en-US" dirty="0" smtClean="0"/>
              <a:t>of the state of </a:t>
            </a:r>
            <a:r>
              <a:rPr lang="en-US" dirty="0" smtClean="0"/>
              <a:t>LG</a:t>
            </a:r>
            <a:endParaRPr lang="en-US" dirty="0" smtClean="0"/>
          </a:p>
          <a:p>
            <a:pPr lvl="1"/>
            <a:r>
              <a:rPr lang="en-US" dirty="0" smtClean="0"/>
              <a:t>Assess their Autonomy</a:t>
            </a:r>
          </a:p>
          <a:p>
            <a:pPr lvl="2"/>
            <a:r>
              <a:rPr lang="en-US" dirty="0" smtClean="0"/>
              <a:t>Political (institutions, powers</a:t>
            </a:r>
            <a:r>
              <a:rPr lang="en-US" dirty="0" smtClean="0"/>
              <a:t>), </a:t>
            </a:r>
          </a:p>
          <a:p>
            <a:pPr lvl="2"/>
            <a:r>
              <a:rPr lang="en-US" dirty="0" smtClean="0"/>
              <a:t>status </a:t>
            </a:r>
            <a:r>
              <a:rPr lang="en-US" dirty="0" smtClean="0"/>
              <a:t>and how do they operate?</a:t>
            </a:r>
          </a:p>
          <a:p>
            <a:pPr lvl="2"/>
            <a:r>
              <a:rPr lang="en-US" dirty="0" smtClean="0"/>
              <a:t>Administrative autonomy</a:t>
            </a:r>
          </a:p>
          <a:p>
            <a:pPr lvl="2"/>
            <a:r>
              <a:rPr lang="en-US" dirty="0" smtClean="0"/>
              <a:t>Fiscal autonomy</a:t>
            </a:r>
          </a:p>
          <a:p>
            <a:pPr lvl="1"/>
            <a:r>
              <a:rPr lang="en-US" dirty="0" smtClean="0"/>
              <a:t>Recommendations on how to strengthen it</a:t>
            </a:r>
          </a:p>
          <a:p>
            <a:pPr lvl="1"/>
            <a:r>
              <a:rPr lang="en-US" dirty="0" smtClean="0"/>
              <a:t>Are </a:t>
            </a:r>
            <a:r>
              <a:rPr lang="en-US" dirty="0" smtClean="0"/>
              <a:t>local Gs functioning?</a:t>
            </a:r>
          </a:p>
          <a:p>
            <a:pPr lvl="1"/>
            <a:r>
              <a:rPr lang="en-US" dirty="0" smtClean="0"/>
              <a:t>Are LG centers of development and service delivery?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and supervision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Whatever autonomy LG enjoy is accompanied by a system of accountability and system of monitoring and supervision</a:t>
            </a:r>
          </a:p>
          <a:p>
            <a:pPr lvl="1"/>
            <a:r>
              <a:rPr lang="en-US" dirty="0" smtClean="0"/>
              <a:t>Role of zones, legislative body at LG</a:t>
            </a:r>
          </a:p>
          <a:p>
            <a:pPr lvl="1"/>
            <a:r>
              <a:rPr lang="en-US" dirty="0" smtClean="0"/>
              <a:t>Standards set by federal/state </a:t>
            </a:r>
            <a:r>
              <a:rPr lang="en-US" dirty="0" err="1" smtClean="0"/>
              <a:t>govts</a:t>
            </a:r>
            <a:endParaRPr lang="en-US" dirty="0" smtClean="0"/>
          </a:p>
          <a:p>
            <a:pPr lvl="1"/>
            <a:r>
              <a:rPr lang="en-US" dirty="0" smtClean="0"/>
              <a:t>Review of decisions of LG</a:t>
            </a:r>
          </a:p>
          <a:p>
            <a:pPr lvl="1"/>
            <a:r>
              <a:rPr lang="en-US" dirty="0" smtClean="0"/>
              <a:t>Monitoring of their performance</a:t>
            </a:r>
          </a:p>
          <a:p>
            <a:pPr lvl="1"/>
            <a:r>
              <a:rPr lang="en-US" dirty="0" smtClean="0"/>
              <a:t>Intervention grounds and effects</a:t>
            </a:r>
          </a:p>
          <a:p>
            <a:pPr lvl="1"/>
            <a:r>
              <a:rPr lang="en-US" dirty="0" smtClean="0"/>
              <a:t>Overlap of </a:t>
            </a:r>
            <a:r>
              <a:rPr lang="en-US" dirty="0" err="1" smtClean="0"/>
              <a:t>devt</a:t>
            </a:r>
            <a:r>
              <a:rPr lang="en-US" dirty="0" smtClean="0"/>
              <a:t> plans and policies among levels and LG plan/policy compliance with higher level</a:t>
            </a:r>
          </a:p>
          <a:p>
            <a:pPr lvl="1"/>
            <a:r>
              <a:rPr lang="en-US" dirty="0" smtClean="0"/>
              <a:t>Party machinery</a:t>
            </a:r>
          </a:p>
          <a:p>
            <a:pPr lvl="1"/>
            <a:r>
              <a:rPr lang="en-US" dirty="0" smtClean="0"/>
              <a:t>Exe of regional state ensures its laws/policies/regulations are enforced at LG level; discharge its mandates</a:t>
            </a:r>
          </a:p>
          <a:p>
            <a:pPr lvl="1"/>
            <a:r>
              <a:rPr lang="en-US" b="1" dirty="0" smtClean="0"/>
              <a:t>Multiple report </a:t>
            </a:r>
            <a:r>
              <a:rPr lang="en-US" dirty="0" smtClean="0"/>
              <a:t>and oversight (LG 2- council and admin), daily to zone, monthly to regional state- sector and zonal experts); every 3 months to </a:t>
            </a:r>
            <a:r>
              <a:rPr lang="en-US" dirty="0" err="1" smtClean="0"/>
              <a:t>woreda</a:t>
            </a:r>
            <a:r>
              <a:rPr lang="en-US" dirty="0" smtClean="0"/>
              <a:t> </a:t>
            </a:r>
            <a:r>
              <a:rPr lang="en-US" dirty="0" smtClean="0"/>
              <a:t>leg council</a:t>
            </a:r>
          </a:p>
          <a:p>
            <a:pPr lvl="1"/>
            <a:r>
              <a:rPr lang="en-US" b="1" dirty="0" smtClean="0"/>
              <a:t>Political, legal, admin, financial monitoring? </a:t>
            </a:r>
            <a:endParaRPr lang="en-US" b="1" dirty="0" smtClean="0"/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Overall –more on control than autonomy, balance is missed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Limit the grounds of intervention and supervision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IGR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Division of power- layer cake </a:t>
            </a:r>
            <a:r>
              <a:rPr lang="en-US" b="1" dirty="0" err="1" smtClean="0">
                <a:solidFill>
                  <a:srgbClr val="00B050"/>
                </a:solidFill>
              </a:rPr>
              <a:t>vs</a:t>
            </a:r>
            <a:r>
              <a:rPr lang="en-US" b="1" dirty="0" smtClean="0">
                <a:solidFill>
                  <a:srgbClr val="00B050"/>
                </a:solidFill>
              </a:rPr>
              <a:t> marble cake</a:t>
            </a:r>
            <a:r>
              <a:rPr lang="en-US" dirty="0" smtClean="0"/>
              <a:t> interaction among </a:t>
            </a:r>
            <a:r>
              <a:rPr lang="en-US" dirty="0" err="1" smtClean="0"/>
              <a:t>difft</a:t>
            </a:r>
            <a:r>
              <a:rPr lang="en-US" dirty="0" smtClean="0"/>
              <a:t> levels of </a:t>
            </a:r>
            <a:r>
              <a:rPr lang="en-US" dirty="0" err="1" smtClean="0"/>
              <a:t>govts</a:t>
            </a:r>
            <a:r>
              <a:rPr lang="en-US" dirty="0" smtClean="0"/>
              <a:t>- all rule the same people, territory</a:t>
            </a:r>
          </a:p>
          <a:p>
            <a:r>
              <a:rPr lang="en-US" dirty="0" smtClean="0"/>
              <a:t>Shared mandates</a:t>
            </a:r>
          </a:p>
          <a:p>
            <a:r>
              <a:rPr lang="en-US" dirty="0" smtClean="0"/>
              <a:t>National laws, polices impact LG activity</a:t>
            </a:r>
          </a:p>
          <a:p>
            <a:r>
              <a:rPr lang="en-US" dirty="0" smtClean="0"/>
              <a:t>LG need to impact </a:t>
            </a:r>
            <a:r>
              <a:rPr lang="en-US" dirty="0" err="1" smtClean="0"/>
              <a:t>reg</a:t>
            </a:r>
            <a:r>
              <a:rPr lang="en-US" dirty="0" smtClean="0"/>
              <a:t> state and fed laws and policies</a:t>
            </a:r>
          </a:p>
          <a:p>
            <a:r>
              <a:rPr lang="en-US" dirty="0" smtClean="0"/>
              <a:t>Coordination platforms for all levels</a:t>
            </a:r>
          </a:p>
          <a:p>
            <a:r>
              <a:rPr lang="en-US" dirty="0" smtClean="0"/>
              <a:t>Art 51/52 fed </a:t>
            </a:r>
            <a:r>
              <a:rPr lang="en-US" dirty="0" err="1" smtClean="0"/>
              <a:t>govt</a:t>
            </a:r>
            <a:r>
              <a:rPr lang="en-US" dirty="0" smtClean="0"/>
              <a:t> on country’s socio-eco policies; </a:t>
            </a:r>
            <a:r>
              <a:rPr lang="en-US" dirty="0" err="1" smtClean="0"/>
              <a:t>reg</a:t>
            </a:r>
            <a:r>
              <a:rPr lang="en-US" dirty="0" smtClean="0"/>
              <a:t> state on socio economic policies at their level; LG socio-eco policies at local level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Refers to formal or informal interaction among </a:t>
            </a:r>
            <a:r>
              <a:rPr lang="en-US" b="1" dirty="0" err="1" smtClean="0">
                <a:solidFill>
                  <a:srgbClr val="00B050"/>
                </a:solidFill>
              </a:rPr>
              <a:t>difft</a:t>
            </a:r>
            <a:r>
              <a:rPr lang="en-US" b="1" dirty="0" smtClean="0">
                <a:solidFill>
                  <a:srgbClr val="00B050"/>
                </a:solidFill>
              </a:rPr>
              <a:t> spheres of </a:t>
            </a:r>
            <a:r>
              <a:rPr lang="en-US" b="1" dirty="0" err="1" smtClean="0">
                <a:solidFill>
                  <a:srgbClr val="00B050"/>
                </a:solidFill>
              </a:rPr>
              <a:t>govt</a:t>
            </a:r>
            <a:r>
              <a:rPr lang="en-US" b="1" dirty="0" smtClean="0">
                <a:solidFill>
                  <a:srgbClr val="00B050"/>
                </a:solidFill>
              </a:rPr>
              <a:t> on joint mandates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4719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Covenant/</a:t>
            </a:r>
            <a:r>
              <a:rPr lang="en-US" dirty="0" err="1" smtClean="0"/>
              <a:t>fedus</a:t>
            </a:r>
            <a:r>
              <a:rPr lang="en-US" dirty="0" smtClean="0"/>
              <a:t>- bargain and negotiation as regular part of decision making- to adjust devolution to current realities</a:t>
            </a:r>
          </a:p>
          <a:p>
            <a:r>
              <a:rPr lang="en-US" dirty="0" smtClean="0"/>
              <a:t>Partnership, not top down, not hierarchy</a:t>
            </a:r>
          </a:p>
          <a:p>
            <a:r>
              <a:rPr lang="en-US" dirty="0" smtClean="0"/>
              <a:t>Respect for powers, </a:t>
            </a:r>
            <a:r>
              <a:rPr lang="en-US" dirty="0" err="1" smtClean="0"/>
              <a:t>insts</a:t>
            </a:r>
            <a:r>
              <a:rPr lang="en-US" dirty="0" smtClean="0"/>
              <a:t> of the other level; cooperation; joint setting of agenda; chair person- rotates</a:t>
            </a:r>
          </a:p>
          <a:p>
            <a:r>
              <a:rPr lang="en-US" dirty="0" smtClean="0"/>
              <a:t>Consultation and consensus decision making</a:t>
            </a:r>
          </a:p>
          <a:p>
            <a:r>
              <a:rPr lang="en-US" dirty="0" smtClean="0"/>
              <a:t>Forum: speakers; PM and </a:t>
            </a:r>
            <a:r>
              <a:rPr lang="en-US" dirty="0" err="1" smtClean="0"/>
              <a:t>reg</a:t>
            </a:r>
            <a:r>
              <a:rPr lang="en-US" dirty="0" smtClean="0"/>
              <a:t> state heads; exe with </a:t>
            </a:r>
            <a:r>
              <a:rPr lang="en-US" dirty="0" err="1" smtClean="0"/>
              <a:t>reg</a:t>
            </a:r>
            <a:r>
              <a:rPr lang="en-US" dirty="0" smtClean="0"/>
              <a:t> state equivalent</a:t>
            </a:r>
          </a:p>
          <a:p>
            <a:r>
              <a:rPr lang="en-US" dirty="0" smtClean="0"/>
              <a:t>ECA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Goals</a:t>
            </a:r>
            <a:r>
              <a:rPr lang="en-US" dirty="0" smtClean="0"/>
              <a:t>: coordination and harmony; share </a:t>
            </a:r>
            <a:r>
              <a:rPr lang="en-US" dirty="0" err="1" smtClean="0"/>
              <a:t>exp</a:t>
            </a:r>
            <a:r>
              <a:rPr lang="en-US" dirty="0"/>
              <a:t> </a:t>
            </a:r>
            <a:r>
              <a:rPr lang="en-US" dirty="0" smtClean="0"/>
              <a:t>and best practices; impacting one over the other; resolve disputes; </a:t>
            </a:r>
            <a:r>
              <a:rPr lang="en-US" b="1" dirty="0" smtClean="0">
                <a:solidFill>
                  <a:srgbClr val="00B050"/>
                </a:solidFill>
              </a:rPr>
              <a:t>strategic intervention –urban </a:t>
            </a:r>
            <a:r>
              <a:rPr lang="en-US" b="1" dirty="0" err="1" smtClean="0">
                <a:solidFill>
                  <a:srgbClr val="00B050"/>
                </a:solidFill>
              </a:rPr>
              <a:t>gov</a:t>
            </a:r>
            <a:r>
              <a:rPr lang="en-US" b="1" dirty="0" smtClean="0">
                <a:solidFill>
                  <a:srgbClr val="00B050"/>
                </a:solidFill>
              </a:rPr>
              <a:t> ECA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Inject IGR to LG and ECA can stir the process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4697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 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LG as basic service delivery –</a:t>
            </a:r>
            <a:r>
              <a:rPr lang="en-US" dirty="0" err="1" smtClean="0"/>
              <a:t>edu</a:t>
            </a:r>
            <a:r>
              <a:rPr lang="en-US" dirty="0" smtClean="0"/>
              <a:t>/health</a:t>
            </a:r>
          </a:p>
          <a:p>
            <a:r>
              <a:rPr lang="en-US" dirty="0" smtClean="0"/>
              <a:t>LG autonomy </a:t>
            </a:r>
            <a:r>
              <a:rPr lang="en-US" b="1" dirty="0" smtClean="0"/>
              <a:t>formal </a:t>
            </a:r>
            <a:r>
              <a:rPr lang="en-US" dirty="0" smtClean="0"/>
              <a:t>(power 50-4) vs </a:t>
            </a:r>
            <a:r>
              <a:rPr lang="en-US" b="1" dirty="0" smtClean="0"/>
              <a:t>limited</a:t>
            </a:r>
            <a:r>
              <a:rPr lang="en-US" dirty="0" smtClean="0"/>
              <a:t> in </a:t>
            </a:r>
            <a:r>
              <a:rPr lang="en-US" b="1" dirty="0" smtClean="0"/>
              <a:t>practice</a:t>
            </a:r>
            <a:r>
              <a:rPr lang="en-US" dirty="0" smtClean="0"/>
              <a:t>, there is some progress but yet a lot remains to be done (</a:t>
            </a:r>
            <a:r>
              <a:rPr lang="en-US" dirty="0" err="1" smtClean="0"/>
              <a:t>wereda</a:t>
            </a:r>
            <a:r>
              <a:rPr lang="en-US" dirty="0" smtClean="0"/>
              <a:t> exe vs leg- pol senior vs junior; role of zones, regional state exe, boundary-making and un making of LG, intervention –vs current </a:t>
            </a:r>
            <a:r>
              <a:rPr lang="en-US" dirty="0" err="1" smtClean="0"/>
              <a:t>dds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Building the key institutions </a:t>
            </a:r>
            <a:r>
              <a:rPr lang="en-US" dirty="0" smtClean="0"/>
              <a:t>of LG remain a work in progress </a:t>
            </a:r>
          </a:p>
          <a:p>
            <a:r>
              <a:rPr lang="en-US" b="1" dirty="0" smtClean="0"/>
              <a:t>Leg oversight (plan vs performance, field visit, </a:t>
            </a:r>
            <a:r>
              <a:rPr lang="en-US" b="1" dirty="0" err="1" smtClean="0"/>
              <a:t>Tabia</a:t>
            </a:r>
            <a:r>
              <a:rPr lang="en-US" b="1" dirty="0" smtClean="0"/>
              <a:t> feedback, 3month report); Weak system of accountability </a:t>
            </a:r>
            <a:r>
              <a:rPr lang="en-US" dirty="0" smtClean="0"/>
              <a:t>and over sight at LG level, </a:t>
            </a:r>
            <a:r>
              <a:rPr lang="en-US" b="1" dirty="0" smtClean="0"/>
              <a:t>stronger vertically (double accountability</a:t>
            </a:r>
            <a:r>
              <a:rPr lang="en-US" dirty="0" smtClean="0"/>
              <a:t>)-</a:t>
            </a:r>
            <a:r>
              <a:rPr lang="en-US" dirty="0" smtClean="0">
                <a:solidFill>
                  <a:srgbClr val="FF0000"/>
                </a:solidFill>
              </a:rPr>
              <a:t>effect- weak link </a:t>
            </a:r>
            <a:r>
              <a:rPr lang="en-US" b="1" dirty="0" smtClean="0"/>
              <a:t>b/n voter and </a:t>
            </a:r>
            <a:r>
              <a:rPr lang="en-US" b="1" dirty="0" err="1" smtClean="0"/>
              <a:t>wereda</a:t>
            </a:r>
            <a:r>
              <a:rPr lang="en-US" b="1" dirty="0" smtClean="0"/>
              <a:t> exe/mayor (elders observation)</a:t>
            </a:r>
          </a:p>
          <a:p>
            <a:r>
              <a:rPr lang="en-US" b="1" dirty="0" smtClean="0"/>
              <a:t>Power balance between Leg council and exe/Mayor at </a:t>
            </a:r>
            <a:r>
              <a:rPr lang="en-US" b="1" dirty="0" err="1" smtClean="0"/>
              <a:t>wereda</a:t>
            </a:r>
            <a:r>
              <a:rPr lang="en-US" b="1" dirty="0" smtClean="0"/>
              <a:t>? (party stature)</a:t>
            </a:r>
          </a:p>
          <a:p>
            <a:r>
              <a:rPr lang="en-US" b="1" dirty="0" smtClean="0"/>
              <a:t>LG not in the control of the local people</a:t>
            </a:r>
          </a:p>
          <a:p>
            <a:r>
              <a:rPr lang="en-US" b="1" dirty="0" smtClean="0"/>
              <a:t>LG not center of </a:t>
            </a:r>
            <a:r>
              <a:rPr lang="en-US" b="1" dirty="0" err="1" smtClean="0"/>
              <a:t>devt</a:t>
            </a:r>
            <a:r>
              <a:rPr lang="en-US" b="1" dirty="0" smtClean="0"/>
              <a:t> vs services (rural vs urban)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 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Admin autonomy and </a:t>
            </a:r>
            <a:r>
              <a:rPr lang="en-US" dirty="0" err="1" smtClean="0"/>
              <a:t>empt</a:t>
            </a:r>
            <a:r>
              <a:rPr lang="en-US" dirty="0" smtClean="0"/>
              <a:t> opportunity –yet merit vs pol loyalty, old structure </a:t>
            </a:r>
          </a:p>
          <a:p>
            <a:r>
              <a:rPr lang="en-US" dirty="0" smtClean="0"/>
              <a:t>Fiscal –recurrent yes but LG not yet centers of development- </a:t>
            </a:r>
            <a:r>
              <a:rPr lang="en-US" b="1" dirty="0" smtClean="0"/>
              <a:t>little resource at their disposal for </a:t>
            </a:r>
            <a:r>
              <a:rPr lang="en-US" b="1" dirty="0" err="1" smtClean="0"/>
              <a:t>devt</a:t>
            </a:r>
            <a:r>
              <a:rPr lang="en-US" b="1" dirty="0" smtClean="0"/>
              <a:t> projects</a:t>
            </a:r>
          </a:p>
          <a:p>
            <a:r>
              <a:rPr lang="en-US" dirty="0" smtClean="0"/>
              <a:t>Service sector- progress -</a:t>
            </a:r>
            <a:r>
              <a:rPr lang="en-US" dirty="0" err="1" smtClean="0"/>
              <a:t>edu</a:t>
            </a:r>
            <a:r>
              <a:rPr lang="en-US" dirty="0" smtClean="0"/>
              <a:t>, health, agriculture</a:t>
            </a:r>
          </a:p>
          <a:p>
            <a:r>
              <a:rPr lang="en-US" dirty="0" smtClean="0"/>
              <a:t>Urban LG- </a:t>
            </a:r>
            <a:r>
              <a:rPr lang="en-US" b="1" dirty="0" smtClean="0"/>
              <a:t>municipal servic</a:t>
            </a:r>
            <a:r>
              <a:rPr lang="en-US" dirty="0" smtClean="0"/>
              <a:t>es –further decentralization- from one center to sub cities –(</a:t>
            </a:r>
            <a:r>
              <a:rPr lang="en-US" dirty="0" smtClean="0">
                <a:solidFill>
                  <a:srgbClr val="00B050"/>
                </a:solidFill>
              </a:rPr>
              <a:t>Addis Analogy</a:t>
            </a:r>
            <a:r>
              <a:rPr lang="en-US" dirty="0" smtClean="0"/>
              <a:t>) timely issue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Manager </a:t>
            </a:r>
            <a:r>
              <a:rPr lang="en-US" dirty="0" smtClean="0"/>
              <a:t>– professional on urban governance a</a:t>
            </a:r>
            <a:r>
              <a:rPr lang="en-US" b="1" dirty="0" smtClean="0"/>
              <a:t>ccountable</a:t>
            </a:r>
            <a:r>
              <a:rPr lang="en-US" dirty="0" smtClean="0"/>
              <a:t> to Mayor than appointment?</a:t>
            </a:r>
          </a:p>
          <a:p>
            <a:r>
              <a:rPr lang="en-US" dirty="0" smtClean="0"/>
              <a:t>Admin (in) convenience and lack of infrastructure– two options- bring </a:t>
            </a:r>
            <a:r>
              <a:rPr lang="en-US" b="1" dirty="0" smtClean="0"/>
              <a:t>some key services </a:t>
            </a:r>
            <a:r>
              <a:rPr lang="en-US" dirty="0" smtClean="0"/>
              <a:t>down to </a:t>
            </a:r>
            <a:r>
              <a:rPr lang="en-US" b="1" dirty="0" err="1" smtClean="0"/>
              <a:t>Tabia</a:t>
            </a:r>
            <a:r>
              <a:rPr lang="en-US" dirty="0" smtClean="0"/>
              <a:t> or sub city further reorganize rural </a:t>
            </a:r>
            <a:r>
              <a:rPr lang="en-US" dirty="0" err="1" smtClean="0"/>
              <a:t>wereda</a:t>
            </a:r>
            <a:r>
              <a:rPr lang="en-US" dirty="0" smtClean="0"/>
              <a:t> based </a:t>
            </a:r>
            <a:r>
              <a:rPr lang="en-US" b="1" dirty="0" smtClean="0"/>
              <a:t>on the new law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With proper design, resources and supervision, Huge potential for LG in Ethiopia (130,000 pop) to unleash local potential to achieve goals of decentralization</a:t>
            </a:r>
          </a:p>
          <a:p>
            <a:r>
              <a:rPr lang="en-US" dirty="0" smtClean="0"/>
              <a:t>LG though intended to be autonomous in reality there is more upward than horizontal accountability- TRIANGLE- </a:t>
            </a:r>
            <a:r>
              <a:rPr lang="en-US" b="1" dirty="0" smtClean="0">
                <a:solidFill>
                  <a:srgbClr val="00B050"/>
                </a:solidFill>
              </a:rPr>
              <a:t>role of council and exe reversed- restore the order?</a:t>
            </a:r>
          </a:p>
          <a:p>
            <a:pPr lvl="1"/>
            <a:r>
              <a:rPr lang="en-US" dirty="0" smtClean="0"/>
              <a:t>City deal and IGR can help shift power to local level (real than symbolic participation)- without injecting these elements LG goals are difficult to achieve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4088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Improving service delivery </a:t>
            </a:r>
            <a:r>
              <a:rPr lang="en-US" dirty="0" smtClean="0"/>
              <a:t>in LG should be another target particularly in Urban LG</a:t>
            </a:r>
          </a:p>
          <a:p>
            <a:r>
              <a:rPr lang="en-US" dirty="0" smtClean="0"/>
              <a:t>ECA should play a lead by making strategic intervention on this- standards, sharing best practices, further decentralization of services to sub cities; training on urban </a:t>
            </a:r>
            <a:r>
              <a:rPr lang="en-US" dirty="0" err="1" smtClean="0"/>
              <a:t>gov</a:t>
            </a:r>
            <a:r>
              <a:rPr lang="en-US" dirty="0" smtClean="0"/>
              <a:t>-capacity building; inject IGR to it; use of IT</a:t>
            </a:r>
          </a:p>
          <a:p>
            <a:r>
              <a:rPr lang="en-US" dirty="0" err="1" smtClean="0"/>
              <a:t>Edu</a:t>
            </a:r>
            <a:r>
              <a:rPr lang="en-US" dirty="0" smtClean="0"/>
              <a:t>, health –very good trend but risk of discontinuity is very high- </a:t>
            </a:r>
            <a:r>
              <a:rPr lang="en-US" dirty="0" smtClean="0">
                <a:solidFill>
                  <a:srgbClr val="00B050"/>
                </a:solidFill>
              </a:rPr>
              <a:t>shift in focus</a:t>
            </a:r>
            <a:r>
              <a:rPr lang="en-US" dirty="0" smtClean="0"/>
              <a:t>, political uncertainty; elite/party fragmentation- use of IGR can moderate risk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4961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Accountability and over 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Genuine representation of CSO, sections of society;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Resource and </a:t>
            </a:r>
            <a:r>
              <a:rPr lang="en-US" dirty="0" smtClean="0"/>
              <a:t>logistical support</a:t>
            </a:r>
          </a:p>
          <a:p>
            <a:r>
              <a:rPr lang="en-US" dirty="0" smtClean="0"/>
              <a:t>Strengthen committees by experts and by enhancing capacity (</a:t>
            </a:r>
            <a:r>
              <a:rPr lang="en-US" dirty="0" err="1" smtClean="0"/>
              <a:t>eg</a:t>
            </a:r>
            <a:r>
              <a:rPr lang="en-US" dirty="0" smtClean="0"/>
              <a:t> use of check list)</a:t>
            </a:r>
          </a:p>
          <a:p>
            <a:r>
              <a:rPr lang="en-US" dirty="0" smtClean="0"/>
              <a:t>Support for multi party democracy</a:t>
            </a:r>
          </a:p>
          <a:p>
            <a:r>
              <a:rPr lang="en-US" dirty="0" smtClean="0"/>
              <a:t>Balance between supervision and autonomy; focus on horizontal than vertical accountability</a:t>
            </a:r>
          </a:p>
          <a:p>
            <a:r>
              <a:rPr lang="en-US" dirty="0" smtClean="0"/>
              <a:t>Local </a:t>
            </a:r>
            <a:r>
              <a:rPr lang="en-US" dirty="0" err="1" smtClean="0"/>
              <a:t>Govts</a:t>
            </a:r>
            <a:r>
              <a:rPr lang="en-US" dirty="0" smtClean="0"/>
              <a:t> need to be owned at local level and supervision should be a means to correct mal practices, not substitute local accountability </a:t>
            </a:r>
          </a:p>
          <a:p>
            <a:r>
              <a:rPr lang="en-US" dirty="0" smtClean="0"/>
              <a:t>Pol and judicial control at local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2789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 and fiscal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Lobby for merit based civil service, as substitute for political loyal civil service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9817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Hawassa</a:t>
            </a:r>
            <a:r>
              <a:rPr lang="en-US" dirty="0" smtClean="0"/>
              <a:t>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Lot of similarity with the LG decentralization through out the country</a:t>
            </a:r>
          </a:p>
          <a:p>
            <a:r>
              <a:rPr lang="en-US" dirty="0" smtClean="0"/>
              <a:t>It has also distinct </a:t>
            </a:r>
            <a:r>
              <a:rPr lang="en-US" b="1" dirty="0" smtClean="0">
                <a:solidFill>
                  <a:srgbClr val="00B050"/>
                </a:solidFill>
              </a:rPr>
              <a:t>features- little Eth</a:t>
            </a:r>
          </a:p>
          <a:p>
            <a:r>
              <a:rPr lang="en-US" dirty="0" smtClean="0"/>
              <a:t>SNNP- home to 56 groups- </a:t>
            </a:r>
            <a:r>
              <a:rPr lang="en-US" dirty="0" err="1" smtClean="0"/>
              <a:t>Hawassa</a:t>
            </a:r>
            <a:r>
              <a:rPr lang="en-US" dirty="0" smtClean="0"/>
              <a:t> was capital of SNNP, now of </a:t>
            </a:r>
            <a:r>
              <a:rPr lang="en-US" dirty="0" err="1" smtClean="0"/>
              <a:t>Sidama</a:t>
            </a:r>
            <a:r>
              <a:rPr lang="en-US" dirty="0" smtClean="0"/>
              <a:t>- SNNP losing control</a:t>
            </a:r>
          </a:p>
          <a:p>
            <a:r>
              <a:rPr lang="en-US" dirty="0" err="1" smtClean="0"/>
              <a:t>Sidama</a:t>
            </a:r>
            <a:r>
              <a:rPr lang="en-US" dirty="0" smtClean="0"/>
              <a:t> </a:t>
            </a:r>
            <a:r>
              <a:rPr lang="en-US" dirty="0" err="1" smtClean="0"/>
              <a:t>Afoo</a:t>
            </a:r>
            <a:r>
              <a:rPr lang="en-US" dirty="0" smtClean="0"/>
              <a:t> is working language (previously Amharic)</a:t>
            </a:r>
          </a:p>
          <a:p>
            <a:r>
              <a:rPr lang="en-US" dirty="0" smtClean="0"/>
              <a:t>Big progress from the </a:t>
            </a:r>
            <a:r>
              <a:rPr lang="en-US" dirty="0" err="1" smtClean="0"/>
              <a:t>Sidama</a:t>
            </a:r>
            <a:r>
              <a:rPr lang="en-US" dirty="0" smtClean="0"/>
              <a:t> side 46%, but non </a:t>
            </a:r>
            <a:r>
              <a:rPr lang="en-US" dirty="0" err="1" smtClean="0"/>
              <a:t>Sidama</a:t>
            </a:r>
            <a:r>
              <a:rPr lang="en-US" dirty="0" smtClean="0"/>
              <a:t> feel more insecure 52%- minority rights?</a:t>
            </a:r>
          </a:p>
          <a:p>
            <a:r>
              <a:rPr lang="en-US" dirty="0" smtClean="0"/>
              <a:t>Uncertainty in SNNP about the region- more states coming? </a:t>
            </a:r>
            <a:r>
              <a:rPr lang="en-US" dirty="0" err="1" smtClean="0"/>
              <a:t>Sidama</a:t>
            </a:r>
            <a:r>
              <a:rPr lang="en-US" dirty="0" smtClean="0"/>
              <a:t> effect- conflict?</a:t>
            </a:r>
          </a:p>
          <a:p>
            <a:r>
              <a:rPr lang="en-US" dirty="0" smtClean="0"/>
              <a:t>Fiscal autonomy -87 % from own revenue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578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devolution: silent rev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85800" lvl="1" indent="-228600">
              <a:lnSpc>
                <a:spcPct val="90000"/>
              </a:lnSpc>
              <a:spcBef>
                <a:spcPts val="5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ZA" sz="2800" dirty="0">
                <a:solidFill>
                  <a:prstClr val="black"/>
                </a:solidFill>
                <a:latin typeface="Calibri"/>
              </a:rPr>
              <a:t>Principal reason is that unitary / centralised states have failed in many African countries with diverse communities – ethnic, linguistic, cultural, religious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ZA" sz="2800" dirty="0">
                <a:solidFill>
                  <a:prstClr val="black"/>
                </a:solidFill>
                <a:latin typeface="Calibri"/>
              </a:rPr>
              <a:t>Failure manifested in</a:t>
            </a:r>
            <a:r>
              <a:rPr lang="en-ZA" sz="2800" dirty="0" smtClean="0">
                <a:solidFill>
                  <a:prstClr val="black"/>
                </a:solidFill>
                <a:latin typeface="Calibri"/>
              </a:rPr>
              <a:t>: </a:t>
            </a:r>
            <a:r>
              <a:rPr lang="en-ZA" sz="2800" dirty="0" smtClean="0">
                <a:solidFill>
                  <a:srgbClr val="FF0000"/>
                </a:solidFill>
                <a:latin typeface="Calibri"/>
              </a:rPr>
              <a:t>failure to deliver, nor ensure unity</a:t>
            </a:r>
            <a:endParaRPr lang="en-ZA" sz="2800" dirty="0">
              <a:solidFill>
                <a:srgbClr val="FF0000"/>
              </a:solidFill>
              <a:latin typeface="Calibri"/>
            </a:endParaRPr>
          </a:p>
          <a:p>
            <a:pPr marL="1143000" lvl="2" indent="-228600">
              <a:lnSpc>
                <a:spcPct val="90000"/>
              </a:lnSpc>
              <a:spcBef>
                <a:spcPts val="5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ZA" sz="2800" dirty="0">
                <a:solidFill>
                  <a:prstClr val="black"/>
                </a:solidFill>
                <a:latin typeface="Calibri"/>
              </a:rPr>
              <a:t>abuse of centralised governance – imperial presidency, Big Man government </a:t>
            </a:r>
          </a:p>
          <a:p>
            <a:pPr marL="1143000" lvl="2" indent="-228600">
              <a:lnSpc>
                <a:spcPct val="90000"/>
              </a:lnSpc>
              <a:spcBef>
                <a:spcPts val="5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ZA" sz="2800" dirty="0">
                <a:solidFill>
                  <a:prstClr val="black"/>
                </a:solidFill>
                <a:latin typeface="Calibri"/>
              </a:rPr>
              <a:t>authoritarian ‘democracy’ – winner takes all (exclusive politics)</a:t>
            </a:r>
          </a:p>
          <a:p>
            <a:pPr marL="1143000" lvl="2" indent="-228600">
              <a:lnSpc>
                <a:spcPct val="90000"/>
              </a:lnSpc>
              <a:spcBef>
                <a:spcPts val="5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ZA" sz="2800" dirty="0">
                <a:solidFill>
                  <a:prstClr val="black"/>
                </a:solidFill>
                <a:latin typeface="Calibri"/>
              </a:rPr>
              <a:t>skewed development in favour of ruling elite (communal group) </a:t>
            </a:r>
          </a:p>
          <a:p>
            <a:pPr marL="1143000" lvl="2" indent="-228600">
              <a:lnSpc>
                <a:spcPct val="90000"/>
              </a:lnSpc>
              <a:spcBef>
                <a:spcPts val="5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ZA" sz="2800" dirty="0">
                <a:solidFill>
                  <a:prstClr val="black"/>
                </a:solidFill>
                <a:latin typeface="Calibri"/>
              </a:rPr>
              <a:t>Result is communal conflict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ZA" sz="2800" dirty="0" smtClean="0">
                <a:solidFill>
                  <a:prstClr val="black"/>
                </a:solidFill>
                <a:latin typeface="Calibri"/>
              </a:rPr>
              <a:t>devolution </a:t>
            </a:r>
            <a:r>
              <a:rPr lang="en-ZA" sz="2800" dirty="0">
                <a:solidFill>
                  <a:prstClr val="black"/>
                </a:solidFill>
                <a:latin typeface="Calibri"/>
              </a:rPr>
              <a:t>as a practical way to address these issues –</a:t>
            </a:r>
            <a:r>
              <a:rPr lang="en-ZA" sz="2800" dirty="0" smtClean="0">
                <a:solidFill>
                  <a:prstClr val="black"/>
                </a:solidFill>
                <a:latin typeface="Calibri"/>
              </a:rPr>
              <a:t>harmonious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ZA" sz="2800" dirty="0" smtClean="0">
                <a:solidFill>
                  <a:srgbClr val="FF0000"/>
                </a:solidFill>
                <a:latin typeface="Calibri"/>
              </a:rPr>
              <a:t>LG as natural entities</a:t>
            </a:r>
            <a:r>
              <a:rPr lang="en-ZA" sz="2800" dirty="0" smtClean="0">
                <a:solidFill>
                  <a:prstClr val="black"/>
                </a:solidFill>
                <a:latin typeface="Calibri"/>
              </a:rPr>
              <a:t> that preceded the N-state –hegemonic in the last two centuries –disconnected, lack of communication</a:t>
            </a:r>
            <a:endParaRPr lang="en-ZA" sz="2800" dirty="0">
              <a:solidFill>
                <a:prstClr val="black"/>
              </a:solidFill>
              <a:latin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873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Model urban LG in many ways but could lose this status if not managed properly at this critical transitional process by </a:t>
            </a:r>
            <a:r>
              <a:rPr lang="en-US" b="1" dirty="0" smtClean="0">
                <a:solidFill>
                  <a:srgbClr val="00B050"/>
                </a:solidFill>
              </a:rPr>
              <a:t>balancing competing interests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Citizenship rights and non discrimination ; strong judicial protection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Representation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Inclusive local </a:t>
            </a:r>
            <a:r>
              <a:rPr lang="en-US" b="1" dirty="0" err="1" smtClean="0">
                <a:solidFill>
                  <a:srgbClr val="00B050"/>
                </a:solidFill>
              </a:rPr>
              <a:t>govt</a:t>
            </a:r>
            <a:r>
              <a:rPr lang="en-US" b="1" dirty="0" smtClean="0">
                <a:solidFill>
                  <a:srgbClr val="00B050"/>
                </a:solidFill>
              </a:rPr>
              <a:t> can diffuse/moderate the current uncertainty 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Admin decentralization has been curtained due to lack of resources despite huge demand for its expansion in relation to the new state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Grounds for </a:t>
            </a:r>
            <a:r>
              <a:rPr lang="en-US" dirty="0" smtClean="0"/>
              <a:t>interference/dissolution of city council is limited (narrow) compared to LG in other </a:t>
            </a:r>
            <a:r>
              <a:rPr lang="en-US" dirty="0" err="1" smtClean="0"/>
              <a:t>reg</a:t>
            </a:r>
            <a:r>
              <a:rPr lang="en-US" dirty="0" smtClean="0"/>
              <a:t> states- vote of confidence- favorable to the LG autonomy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1273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6600" dirty="0" smtClean="0"/>
              <a:t>Thank you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Improved service delivery</a:t>
            </a:r>
          </a:p>
          <a:p>
            <a:r>
              <a:rPr lang="en-US" dirty="0" smtClean="0"/>
              <a:t>Local demo- bring </a:t>
            </a:r>
            <a:r>
              <a:rPr lang="en-US" dirty="0" err="1" smtClean="0"/>
              <a:t>govt</a:t>
            </a:r>
            <a:r>
              <a:rPr lang="en-US" dirty="0" smtClean="0"/>
              <a:t> closer to people; can empower millions, accountable</a:t>
            </a:r>
          </a:p>
          <a:p>
            <a:r>
              <a:rPr lang="en-US" dirty="0" smtClean="0"/>
              <a:t>Local preferences, context, better informed</a:t>
            </a:r>
          </a:p>
          <a:p>
            <a:r>
              <a:rPr lang="en-US" dirty="0" smtClean="0"/>
              <a:t>Inclusive, participatory</a:t>
            </a:r>
          </a:p>
          <a:p>
            <a:r>
              <a:rPr lang="en-US" dirty="0" smtClean="0"/>
              <a:t>Local </a:t>
            </a:r>
            <a:r>
              <a:rPr lang="en-US" dirty="0" err="1" smtClean="0"/>
              <a:t>devt</a:t>
            </a:r>
            <a:endParaRPr lang="en-US" dirty="0" smtClean="0"/>
          </a:p>
          <a:p>
            <a:r>
              <a:rPr lang="en-US" dirty="0" smtClean="0"/>
              <a:t>‘Good </a:t>
            </a:r>
            <a:r>
              <a:rPr lang="en-US" dirty="0" err="1" smtClean="0"/>
              <a:t>gov</a:t>
            </a:r>
            <a:r>
              <a:rPr lang="en-US" dirty="0" smtClean="0"/>
              <a:t> and sustainable </a:t>
            </a:r>
            <a:r>
              <a:rPr lang="en-US" dirty="0" err="1" smtClean="0"/>
              <a:t>devt</a:t>
            </a:r>
            <a:r>
              <a:rPr lang="en-US" dirty="0" smtClean="0"/>
              <a:t>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869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Devolution (in unitary and federal systems)- transfer of political, finance and admin powers</a:t>
            </a:r>
          </a:p>
          <a:p>
            <a:pPr lvl="0">
              <a:buClr>
                <a:srgbClr val="F07F09"/>
              </a:buClr>
            </a:pPr>
            <a:r>
              <a:rPr lang="en-US" sz="2200" dirty="0" smtClean="0">
                <a:solidFill>
                  <a:prstClr val="black"/>
                </a:solidFill>
              </a:rPr>
              <a:t>Devolution- </a:t>
            </a:r>
            <a:r>
              <a:rPr lang="en-US" sz="2200" b="1" dirty="0">
                <a:solidFill>
                  <a:prstClr val="black"/>
                </a:solidFill>
              </a:rPr>
              <a:t>local level elected </a:t>
            </a:r>
            <a:r>
              <a:rPr lang="en-US" sz="2200" b="1" dirty="0" err="1">
                <a:solidFill>
                  <a:prstClr val="black"/>
                </a:solidFill>
              </a:rPr>
              <a:t>insts</a:t>
            </a:r>
            <a:r>
              <a:rPr lang="en-US" sz="2200" b="1" dirty="0">
                <a:solidFill>
                  <a:prstClr val="black"/>
                </a:solidFill>
              </a:rPr>
              <a:t> </a:t>
            </a:r>
            <a:r>
              <a:rPr lang="en-US" sz="2200" dirty="0">
                <a:solidFill>
                  <a:prstClr val="black"/>
                </a:solidFill>
              </a:rPr>
              <a:t>with some decision making powers- some competencies </a:t>
            </a:r>
          </a:p>
          <a:p>
            <a:pPr lvl="1">
              <a:buClr>
                <a:srgbClr val="F07F09"/>
              </a:buClr>
            </a:pPr>
            <a:r>
              <a:rPr lang="en-US" sz="1900" dirty="0">
                <a:solidFill>
                  <a:prstClr val="black"/>
                </a:solidFill>
              </a:rPr>
              <a:t>Pol, admin, finance </a:t>
            </a:r>
            <a:r>
              <a:rPr lang="en-US" sz="1900" dirty="0" smtClean="0">
                <a:solidFill>
                  <a:prstClr val="black"/>
                </a:solidFill>
              </a:rPr>
              <a:t>powers</a:t>
            </a:r>
            <a:endParaRPr lang="en-US" dirty="0" smtClean="0"/>
          </a:p>
          <a:p>
            <a:r>
              <a:rPr lang="en-US" dirty="0" err="1" smtClean="0"/>
              <a:t>Deconcentration</a:t>
            </a:r>
            <a:endParaRPr lang="en-US" dirty="0" smtClean="0"/>
          </a:p>
          <a:p>
            <a:r>
              <a:rPr lang="en-US" dirty="0" smtClean="0"/>
              <a:t>Delegation</a:t>
            </a:r>
          </a:p>
          <a:p>
            <a:r>
              <a:rPr lang="en-US" dirty="0" smtClean="0"/>
              <a:t>Eth </a:t>
            </a:r>
            <a:r>
              <a:rPr lang="en-US" b="1" dirty="0" smtClean="0"/>
              <a:t>–middle ground broad indicator in fed con</a:t>
            </a:r>
          </a:p>
          <a:p>
            <a:r>
              <a:rPr lang="en-US" b="1" dirty="0" smtClean="0"/>
              <a:t>The argument </a:t>
            </a:r>
            <a:r>
              <a:rPr lang="en-US" dirty="0" smtClean="0"/>
              <a:t>is in theory LG in Ethiopia look more like the pol decentralization model, in reality they are mix of decentralization and </a:t>
            </a:r>
            <a:r>
              <a:rPr lang="en-US" dirty="0" err="1" smtClean="0"/>
              <a:t>deconcentration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32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step process in Eth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Since 1991, Ethiopia has undertaken massive </a:t>
            </a:r>
            <a:r>
              <a:rPr lang="en-US" dirty="0" err="1" smtClean="0"/>
              <a:t>pol</a:t>
            </a:r>
            <a:r>
              <a:rPr lang="en-US" dirty="0" smtClean="0"/>
              <a:t>/eco/social transformation</a:t>
            </a:r>
          </a:p>
          <a:p>
            <a:r>
              <a:rPr lang="en-US" dirty="0" smtClean="0"/>
              <a:t>Key- adoption of the federal system, </a:t>
            </a:r>
            <a:r>
              <a:rPr lang="en-US" dirty="0" smtClean="0"/>
              <a:t>14(10) </a:t>
            </a:r>
            <a:r>
              <a:rPr lang="en-US" dirty="0" smtClean="0"/>
              <a:t>states and two cities </a:t>
            </a:r>
          </a:p>
          <a:p>
            <a:r>
              <a:rPr lang="en-US" dirty="0" smtClean="0"/>
              <a:t>1991-2001- phase I of the political reform Focused at </a:t>
            </a:r>
            <a:r>
              <a:rPr lang="en-US" b="1" dirty="0" smtClean="0"/>
              <a:t>ensuring self rule </a:t>
            </a:r>
            <a:r>
              <a:rPr lang="en-US" dirty="0" smtClean="0"/>
              <a:t>to mobilized ethno national groups and </a:t>
            </a:r>
            <a:r>
              <a:rPr lang="en-US" b="1" dirty="0" smtClean="0"/>
              <a:t>building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political and admin institutions</a:t>
            </a:r>
            <a:r>
              <a:rPr lang="en-US" dirty="0" smtClean="0"/>
              <a:t> of the nine states; plus two chartered cities</a:t>
            </a:r>
          </a:p>
          <a:p>
            <a:r>
              <a:rPr lang="en-US" dirty="0" smtClean="0"/>
              <a:t>This was </a:t>
            </a:r>
            <a:r>
              <a:rPr lang="en-US" b="1" dirty="0" smtClean="0"/>
              <a:t>not enough</a:t>
            </a:r>
            <a:r>
              <a:rPr lang="en-US" dirty="0" smtClean="0"/>
              <a:t> to bring </a:t>
            </a:r>
            <a:r>
              <a:rPr lang="en-US" dirty="0" err="1" smtClean="0"/>
              <a:t>govt</a:t>
            </a:r>
            <a:r>
              <a:rPr lang="en-US" dirty="0" smtClean="0"/>
              <a:t> closer to the </a:t>
            </a:r>
            <a:r>
              <a:rPr lang="en-US" dirty="0" smtClean="0"/>
              <a:t>people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Post 2001 </a:t>
            </a:r>
            <a:r>
              <a:rPr lang="en-US" b="1" dirty="0" smtClean="0"/>
              <a:t>second phase reform</a:t>
            </a:r>
          </a:p>
          <a:p>
            <a:r>
              <a:rPr lang="en-US" b="1" dirty="0" smtClean="0"/>
              <a:t>2001 intra party crisis –FIRST amend </a:t>
            </a:r>
            <a:r>
              <a:rPr lang="en-US" b="1" dirty="0" err="1" smtClean="0"/>
              <a:t>reg</a:t>
            </a:r>
            <a:r>
              <a:rPr lang="en-US" b="1" dirty="0" smtClean="0"/>
              <a:t> state cons, </a:t>
            </a:r>
            <a:r>
              <a:rPr lang="en-US" b="1" dirty="0" smtClean="0"/>
              <a:t> </a:t>
            </a:r>
            <a:r>
              <a:rPr lang="en-US" b="1" dirty="0" smtClean="0"/>
              <a:t>transfer of power to LG, plus funds, enabling law on LG</a:t>
            </a:r>
          </a:p>
          <a:p>
            <a:r>
              <a:rPr lang="en-US" dirty="0" smtClean="0"/>
              <a:t>Pre GTP I policies and- reforms</a:t>
            </a:r>
          </a:p>
          <a:p>
            <a:r>
              <a:rPr lang="en-US" dirty="0" smtClean="0"/>
              <a:t>Given Ethiopia’s population and geographic size</a:t>
            </a:r>
          </a:p>
          <a:p>
            <a:r>
              <a:rPr lang="en-US" dirty="0" smtClean="0"/>
              <a:t>DLDP program- focus was LG</a:t>
            </a:r>
          </a:p>
          <a:p>
            <a:r>
              <a:rPr lang="en-US" dirty="0" smtClean="0"/>
              <a:t>Bring </a:t>
            </a:r>
            <a:r>
              <a:rPr lang="en-US" b="1" dirty="0" err="1" smtClean="0"/>
              <a:t>govt</a:t>
            </a:r>
            <a:r>
              <a:rPr lang="en-US" b="1" dirty="0" smtClean="0"/>
              <a:t> closer to the people</a:t>
            </a:r>
            <a:r>
              <a:rPr lang="en-US" dirty="0" smtClean="0"/>
              <a:t> and tackle </a:t>
            </a:r>
            <a:r>
              <a:rPr lang="en-US" b="1" dirty="0" smtClean="0"/>
              <a:t>poverty</a:t>
            </a:r>
            <a:r>
              <a:rPr lang="en-US" dirty="0" smtClean="0"/>
              <a:t> at the local level</a:t>
            </a:r>
          </a:p>
          <a:p>
            <a:r>
              <a:rPr lang="en-US" dirty="0" smtClean="0"/>
              <a:t>Address local priority, local empowerment</a:t>
            </a:r>
          </a:p>
          <a:p>
            <a:r>
              <a:rPr lang="en-US" dirty="0" smtClean="0"/>
              <a:t>Regional state constitutional reform to take decentralization one step further to  </a:t>
            </a:r>
            <a:r>
              <a:rPr lang="en-US" dirty="0" err="1" smtClean="0"/>
              <a:t>woreda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Concrete steps were taken</a:t>
            </a:r>
          </a:p>
          <a:p>
            <a:r>
              <a:rPr lang="en-US" dirty="0" smtClean="0"/>
              <a:t>State con amendment and </a:t>
            </a:r>
            <a:r>
              <a:rPr lang="en-US" b="1" dirty="0" smtClean="0"/>
              <a:t>detail laws </a:t>
            </a:r>
            <a:r>
              <a:rPr lang="en-US" dirty="0" smtClean="0"/>
              <a:t>on decentralization (</a:t>
            </a:r>
            <a:r>
              <a:rPr lang="en-US" b="1" dirty="0" smtClean="0"/>
              <a:t>rural and </a:t>
            </a:r>
            <a:r>
              <a:rPr lang="en-US" b="1" dirty="0" smtClean="0">
                <a:solidFill>
                  <a:srgbClr val="00B050"/>
                </a:solidFill>
              </a:rPr>
              <a:t>urban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Block grant system- transfer of funds LG</a:t>
            </a:r>
          </a:p>
          <a:p>
            <a:r>
              <a:rPr lang="en-US" dirty="0" smtClean="0"/>
              <a:t>Building the </a:t>
            </a:r>
            <a:r>
              <a:rPr lang="en-US" dirty="0" err="1" smtClean="0"/>
              <a:t>pol</a:t>
            </a:r>
            <a:r>
              <a:rPr lang="en-US" dirty="0" smtClean="0"/>
              <a:t> and admin </a:t>
            </a:r>
            <a:r>
              <a:rPr lang="en-US" dirty="0" err="1" smtClean="0"/>
              <a:t>insts</a:t>
            </a:r>
            <a:r>
              <a:rPr lang="en-US" dirty="0" smtClean="0"/>
              <a:t> of LG</a:t>
            </a:r>
          </a:p>
          <a:p>
            <a:pPr lvl="1"/>
            <a:r>
              <a:rPr lang="en-US" dirty="0" smtClean="0"/>
              <a:t>Not yet a complete process</a:t>
            </a:r>
          </a:p>
          <a:p>
            <a:pPr lvl="1"/>
            <a:r>
              <a:rPr lang="en-US" dirty="0" smtClean="0"/>
              <a:t>LG institutions not yet fully established in some </a:t>
            </a:r>
            <a:r>
              <a:rPr lang="en-US" dirty="0" smtClean="0"/>
              <a:t>LGs- rural LGS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2538</TotalTime>
  <Words>3812</Words>
  <Application>Microsoft Office PowerPoint</Application>
  <PresentationFormat>On-screen Show (4:3)</PresentationFormat>
  <Paragraphs>338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Aspect</vt:lpstr>
      <vt:lpstr>PowerPoint Presentation</vt:lpstr>
      <vt:lpstr>content</vt:lpstr>
      <vt:lpstr>Outline and the argument</vt:lpstr>
      <vt:lpstr>Why devolution: silent rev</vt:lpstr>
      <vt:lpstr>claims</vt:lpstr>
      <vt:lpstr>Key concepts</vt:lpstr>
      <vt:lpstr>Two step process in Eth</vt:lpstr>
      <vt:lpstr>Phase II</vt:lpstr>
      <vt:lpstr>PowerPoint Presentation</vt:lpstr>
      <vt:lpstr>Aims- general framework </vt:lpstr>
      <vt:lpstr>concepts</vt:lpstr>
      <vt:lpstr>Substance of decentralization</vt:lpstr>
      <vt:lpstr>New trend post WWII</vt:lpstr>
      <vt:lpstr>Institutions; con status</vt:lpstr>
      <vt:lpstr>PowerPoint Presentation</vt:lpstr>
      <vt:lpstr>Practice on Insts</vt:lpstr>
      <vt:lpstr>participation</vt:lpstr>
      <vt:lpstr>Powers- formal vs reality</vt:lpstr>
      <vt:lpstr>reality</vt:lpstr>
      <vt:lpstr>Claw back clauses? Post 2002</vt:lpstr>
      <vt:lpstr>What to do?</vt:lpstr>
      <vt:lpstr>Service delivery</vt:lpstr>
      <vt:lpstr>Municipal service the bad part</vt:lpstr>
      <vt:lpstr>actors</vt:lpstr>
      <vt:lpstr>Zones: the elephants</vt:lpstr>
      <vt:lpstr>LG enjoy admin autonomy</vt:lpstr>
      <vt:lpstr>Fiscal autonomy and devt</vt:lpstr>
      <vt:lpstr>PowerPoint Presentation</vt:lpstr>
      <vt:lpstr>Monitoring and supervision</vt:lpstr>
      <vt:lpstr>Monitoring and supervision</vt:lpstr>
      <vt:lpstr>IGR</vt:lpstr>
      <vt:lpstr>principles</vt:lpstr>
      <vt:lpstr>Over all</vt:lpstr>
      <vt:lpstr>Over all</vt:lpstr>
      <vt:lpstr>recommendations</vt:lpstr>
      <vt:lpstr>Service delivery</vt:lpstr>
      <vt:lpstr>Accountability and over sight</vt:lpstr>
      <vt:lpstr>Admin and fiscal</vt:lpstr>
      <vt:lpstr>Hawassa case study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Deres</dc:creator>
  <cp:lastModifiedBy>Hp</cp:lastModifiedBy>
  <cp:revision>110</cp:revision>
  <dcterms:created xsi:type="dcterms:W3CDTF">2017-05-09T18:35:50Z</dcterms:created>
  <dcterms:modified xsi:type="dcterms:W3CDTF">2021-05-14T05:35:58Z</dcterms:modified>
</cp:coreProperties>
</file>