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4"/>
  </p:notesMasterIdLst>
  <p:handoutMasterIdLst>
    <p:handoutMasterId r:id="rId45"/>
  </p:handoutMasterIdLst>
  <p:sldIdLst>
    <p:sldId id="256" r:id="rId2"/>
    <p:sldId id="296" r:id="rId3"/>
    <p:sldId id="257" r:id="rId4"/>
    <p:sldId id="258" r:id="rId5"/>
    <p:sldId id="301" r:id="rId6"/>
    <p:sldId id="259" r:id="rId7"/>
    <p:sldId id="260" r:id="rId8"/>
    <p:sldId id="261" r:id="rId9"/>
    <p:sldId id="262" r:id="rId10"/>
    <p:sldId id="263" r:id="rId11"/>
    <p:sldId id="264" r:id="rId12"/>
    <p:sldId id="297" r:id="rId13"/>
    <p:sldId id="298" r:id="rId14"/>
    <p:sldId id="299" r:id="rId15"/>
    <p:sldId id="300" r:id="rId16"/>
    <p:sldId id="265" r:id="rId17"/>
    <p:sldId id="302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303" r:id="rId37"/>
    <p:sldId id="304" r:id="rId38"/>
    <p:sldId id="287" r:id="rId39"/>
    <p:sldId id="305" r:id="rId40"/>
    <p:sldId id="288" r:id="rId41"/>
    <p:sldId id="289" r:id="rId42"/>
    <p:sldId id="290" r:id="rId43"/>
  </p:sldIdLst>
  <p:sldSz cx="9144000" cy="6858000" type="screen4x3"/>
  <p:notesSz cx="93980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90" d="100"/>
          <a:sy n="90" d="100"/>
        </p:scale>
        <p:origin x="-828" y="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72467" cy="350520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23359" y="0"/>
            <a:ext cx="4072467" cy="350520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91E8EFA-7593-432C-9791-D59A675CE8D2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3"/>
            <a:ext cx="4072467" cy="350520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23359" y="6658663"/>
            <a:ext cx="4072467" cy="350520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D79B0D61-1CA8-44B6-A9B6-B24A7D7C9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02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7193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22888" y="0"/>
            <a:ext cx="407352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147D7-C2D3-439A-9814-CB0DACC6BE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64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9800" y="3330575"/>
            <a:ext cx="7518400" cy="3154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71938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22888" y="6657975"/>
            <a:ext cx="407352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8C9B1-136B-488F-8FD1-C552C291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6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8C9B1-136B-488F-8FD1-C552C291DCC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7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29CC8A-7D46-4FB2-A555-85BEC1A9CCDA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72376-E94C-4493-997D-19824429AC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29CC8A-7D46-4FB2-A555-85BEC1A9CCDA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72376-E94C-4493-997D-19824429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29CC8A-7D46-4FB2-A555-85BEC1A9CCDA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72376-E94C-4493-997D-19824429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29CC8A-7D46-4FB2-A555-85BEC1A9CCDA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72376-E94C-4493-997D-19824429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29CC8A-7D46-4FB2-A555-85BEC1A9CCDA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72376-E94C-4493-997D-19824429ACD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29CC8A-7D46-4FB2-A555-85BEC1A9CCDA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72376-E94C-4493-997D-19824429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29CC8A-7D46-4FB2-A555-85BEC1A9CCDA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72376-E94C-4493-997D-19824429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29CC8A-7D46-4FB2-A555-85BEC1A9CCDA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72376-E94C-4493-997D-19824429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29CC8A-7D46-4FB2-A555-85BEC1A9CCDA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72376-E94C-4493-997D-19824429ACD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29CC8A-7D46-4FB2-A555-85BEC1A9CCDA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72376-E94C-4493-997D-19824429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29CC8A-7D46-4FB2-A555-85BEC1A9CCDA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72376-E94C-4493-997D-19824429AC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329CC8A-7D46-4FB2-A555-85BEC1A9CCDA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8672376-E94C-4493-997D-19824429ACD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76200"/>
            <a:ext cx="6705600" cy="2590801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   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err="1" smtClean="0">
                <a:latin typeface="Visual Geez Unicode" pitchFamily="2" charset="0"/>
              </a:rPr>
              <a:t>በኢትዮጵያ</a:t>
            </a:r>
            <a:r>
              <a:rPr lang="en-US" sz="2400" b="1" dirty="0" smtClean="0">
                <a:latin typeface="Visual Geez Unicode" pitchFamily="2" charset="0"/>
              </a:rPr>
              <a:t> </a:t>
            </a:r>
            <a:r>
              <a:rPr lang="en-US" sz="2400" b="1" dirty="0" err="1">
                <a:latin typeface="Visual Geez Unicode" pitchFamily="2" charset="0"/>
              </a:rPr>
              <a:t>ፌደራላዊ</a:t>
            </a:r>
            <a:r>
              <a:rPr lang="en-US" sz="2400" b="1" dirty="0">
                <a:latin typeface="Visual Geez Unicode" pitchFamily="2" charset="0"/>
              </a:rPr>
              <a:t> </a:t>
            </a:r>
            <a:r>
              <a:rPr lang="en-US" sz="2400" b="1" dirty="0" err="1">
                <a:latin typeface="Visual Geez Unicode" pitchFamily="2" charset="0"/>
              </a:rPr>
              <a:t>ዲሞክራሲያዊ</a:t>
            </a:r>
            <a:r>
              <a:rPr lang="en-US" sz="2400" b="1" dirty="0">
                <a:latin typeface="Visual Geez Unicode" pitchFamily="2" charset="0"/>
              </a:rPr>
              <a:t> </a:t>
            </a:r>
            <a:r>
              <a:rPr lang="en-US" sz="2400" b="1" dirty="0" err="1">
                <a:latin typeface="Visual Geez Unicode" pitchFamily="2" charset="0"/>
              </a:rPr>
              <a:t>ሪፐብሊክ</a:t>
            </a:r>
            <a:r>
              <a:rPr lang="en-US" sz="2400" b="1" dirty="0">
                <a:latin typeface="Visual Geez Unicode" pitchFamily="2" charset="0"/>
              </a:rPr>
              <a:t/>
            </a:r>
            <a:br>
              <a:rPr lang="en-US" sz="2400" b="1" dirty="0">
                <a:latin typeface="Visual Geez Unicode" pitchFamily="2" charset="0"/>
              </a:rPr>
            </a:br>
            <a:r>
              <a:rPr lang="en-US" sz="2400" b="1" dirty="0">
                <a:latin typeface="Visual Geez Unicode" pitchFamily="2" charset="0"/>
              </a:rPr>
              <a:t>     </a:t>
            </a:r>
            <a:br>
              <a:rPr lang="en-US" sz="2400" b="1" dirty="0">
                <a:latin typeface="Visual Geez Unicode" pitchFamily="2" charset="0"/>
              </a:rPr>
            </a:br>
            <a:r>
              <a:rPr lang="en-US" sz="2400" b="1" dirty="0" smtClean="0">
                <a:latin typeface="Visual Geez Unicode" pitchFamily="2" charset="0"/>
              </a:rPr>
              <a:t>  </a:t>
            </a:r>
            <a:r>
              <a:rPr lang="en-US" sz="2400" b="1" dirty="0" smtClean="0">
                <a:latin typeface="Visual Geez Unicode" pitchFamily="2" charset="0"/>
              </a:rPr>
              <a:t> </a:t>
            </a:r>
            <a:r>
              <a:rPr lang="en-US" sz="2400" b="1" dirty="0" err="1" smtClean="0">
                <a:latin typeface="Visual Geez Unicode" pitchFamily="2" charset="0"/>
              </a:rPr>
              <a:t>በ</a:t>
            </a:r>
            <a:r>
              <a:rPr lang="en-US" sz="2400" b="1" dirty="0" err="1" smtClean="0">
                <a:latin typeface="Visual Geez Unicode" pitchFamily="2" charset="0"/>
              </a:rPr>
              <a:t>ከተማ</a:t>
            </a:r>
            <a:r>
              <a:rPr lang="en-US" sz="2400" b="1" dirty="0" smtClean="0">
                <a:latin typeface="Visual Geez Unicode" pitchFamily="2" charset="0"/>
              </a:rPr>
              <a:t> </a:t>
            </a:r>
            <a:r>
              <a:rPr lang="en-US" sz="2400" b="1" dirty="0" err="1">
                <a:latin typeface="Visual Geez Unicode" pitchFamily="2" charset="0"/>
              </a:rPr>
              <a:t>ልማትና</a:t>
            </a:r>
            <a:r>
              <a:rPr lang="en-US" sz="2400" b="1" dirty="0">
                <a:latin typeface="Visual Geez Unicode" pitchFamily="2" charset="0"/>
              </a:rPr>
              <a:t> </a:t>
            </a:r>
            <a:r>
              <a:rPr lang="en-US" sz="2400" b="1" dirty="0" err="1">
                <a:latin typeface="Visual Geez Unicode" pitchFamily="2" charset="0"/>
              </a:rPr>
              <a:t>ኮንስትራክሽን</a:t>
            </a:r>
            <a:r>
              <a:rPr lang="en-US" sz="2400" b="1" dirty="0">
                <a:latin typeface="Visual Geez Unicode" pitchFamily="2" charset="0"/>
              </a:rPr>
              <a:t> </a:t>
            </a:r>
            <a:r>
              <a:rPr lang="en-US" sz="2400" b="1" dirty="0" err="1">
                <a:latin typeface="Visual Geez Unicode" pitchFamily="2" charset="0"/>
              </a:rPr>
              <a:t>ሚኒስቴር</a:t>
            </a:r>
            <a:r>
              <a:rPr lang="en-US" sz="2400" b="1" dirty="0">
                <a:latin typeface="Visual Geez Unicode" pitchFamily="2" charset="0"/>
              </a:rPr>
              <a:t> </a:t>
            </a:r>
            <a:r>
              <a:rPr lang="en-US" sz="2400" b="1" dirty="0" smtClean="0">
                <a:latin typeface="Visual Geez Unicode" pitchFamily="2" charset="0"/>
              </a:rPr>
              <a:t> </a:t>
            </a:r>
            <a:r>
              <a:rPr lang="en-US" sz="2400" b="1" dirty="0" err="1" smtClean="0">
                <a:latin typeface="Visual Geez Unicode" pitchFamily="2" charset="0"/>
              </a:rPr>
              <a:t>የከተሞች</a:t>
            </a:r>
            <a:r>
              <a:rPr lang="en-US" sz="2400" b="1" dirty="0" smtClean="0">
                <a:latin typeface="Visual Geez Unicode" pitchFamily="2" charset="0"/>
              </a:rPr>
              <a:t> </a:t>
            </a:r>
            <a:r>
              <a:rPr lang="en-US" sz="2400" b="1" dirty="0" err="1" smtClean="0">
                <a:latin typeface="Visual Geez Unicode" pitchFamily="2" charset="0"/>
              </a:rPr>
              <a:t>ገቢ</a:t>
            </a:r>
            <a:r>
              <a:rPr lang="en-US" sz="2400" b="1" dirty="0" smtClean="0">
                <a:latin typeface="Visual Geez Unicode" pitchFamily="2" charset="0"/>
              </a:rPr>
              <a:t> </a:t>
            </a:r>
            <a:r>
              <a:rPr lang="en-US" sz="2400" b="1" dirty="0" err="1" smtClean="0">
                <a:latin typeface="Visual Geez Unicode" pitchFamily="2" charset="0"/>
              </a:rPr>
              <a:t>ሪፎርም</a:t>
            </a:r>
            <a:r>
              <a:rPr lang="en-US" sz="2400" b="1" dirty="0" smtClean="0">
                <a:latin typeface="Visual Geez Unicode" pitchFamily="2" charset="0"/>
              </a:rPr>
              <a:t> </a:t>
            </a:r>
            <a:r>
              <a:rPr lang="en-US" sz="2400" b="1" dirty="0" err="1" smtClean="0">
                <a:latin typeface="Visual Geez Unicode" pitchFamily="2" charset="0"/>
              </a:rPr>
              <a:t>ፕሮጀከት</a:t>
            </a:r>
            <a:r>
              <a:rPr lang="en-US" sz="2400" b="1" dirty="0" smtClean="0">
                <a:latin typeface="Visual Geez Unicode" pitchFamily="2" charset="0"/>
              </a:rPr>
              <a:t> ጽ/ </a:t>
            </a:r>
            <a:r>
              <a:rPr lang="en-US" sz="2400" b="1" dirty="0" err="1" smtClean="0">
                <a:latin typeface="Visual Geez Unicode" pitchFamily="2" charset="0"/>
              </a:rPr>
              <a:t>ቤት</a:t>
            </a:r>
            <a:r>
              <a:rPr lang="en-US" sz="2400" b="1" dirty="0" smtClean="0">
                <a:latin typeface="Visual Geez Unicode" pitchFamily="2" charset="0"/>
              </a:rPr>
              <a:t>  </a:t>
            </a:r>
            <a:r>
              <a:rPr lang="en-US" sz="2400" b="1" dirty="0" err="1" smtClean="0">
                <a:latin typeface="Visual Geez Unicode" pitchFamily="2" charset="0"/>
              </a:rPr>
              <a:t>የተዘጋጀ</a:t>
            </a:r>
            <a:r>
              <a:rPr lang="en-US" sz="2400" b="1" dirty="0" smtClean="0">
                <a:latin typeface="Visual Geez Unicode" pitchFamily="2" charset="0"/>
              </a:rPr>
              <a:t>  </a:t>
            </a:r>
            <a:r>
              <a:rPr lang="en-US" sz="4800" b="1" dirty="0"/>
              <a:t/>
            </a:r>
            <a:br>
              <a:rPr lang="en-US" sz="4800" b="1" dirty="0"/>
            </a:b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7010400" cy="1447800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b="1" dirty="0" err="1" smtClean="0">
                <a:solidFill>
                  <a:schemeClr val="tx1"/>
                </a:solidFill>
                <a:latin typeface="Visual Geez Unicode" pitchFamily="2" charset="0"/>
              </a:rPr>
              <a:t>የከተሞች</a:t>
            </a:r>
            <a:r>
              <a:rPr lang="en-US" sz="2400" b="1" dirty="0" smtClean="0">
                <a:solidFill>
                  <a:schemeClr val="tx1"/>
                </a:solidFill>
                <a:latin typeface="Visual Geez Unicode" pitchFamily="2" charset="0"/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  <a:latin typeface="Visual Geez Unicode" pitchFamily="2" charset="0"/>
              </a:rPr>
              <a:t>ልማት  ፋይናንስ  </a:t>
            </a:r>
            <a:r>
              <a:rPr lang="en-US" sz="2400" b="1" dirty="0" err="1" smtClean="0">
                <a:solidFill>
                  <a:schemeClr val="tx1"/>
                </a:solidFill>
                <a:latin typeface="Visual Geez Unicode" pitchFamily="2" charset="0"/>
              </a:rPr>
              <a:t>ስትራቴጂ</a:t>
            </a:r>
            <a:r>
              <a:rPr lang="en-US" sz="2400" b="1" dirty="0" smtClean="0">
                <a:solidFill>
                  <a:schemeClr val="tx1"/>
                </a:solidFill>
                <a:latin typeface="Visual Geez Unicode" pitchFamily="2" charset="0"/>
              </a:rPr>
              <a:t>   </a:t>
            </a:r>
            <a:r>
              <a:rPr lang="en-US" sz="2400" b="1" dirty="0" err="1" smtClean="0">
                <a:solidFill>
                  <a:schemeClr val="tx1"/>
                </a:solidFill>
                <a:latin typeface="Visual Geez Unicode" pitchFamily="2" charset="0"/>
              </a:rPr>
              <a:t>ሰነድ</a:t>
            </a:r>
            <a:r>
              <a:rPr lang="en-US" sz="2400" b="1" dirty="0" smtClean="0">
                <a:solidFill>
                  <a:schemeClr val="tx1"/>
                </a:solidFill>
                <a:latin typeface="Visual Geez Unicode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Visual Geez Unicode" pitchFamily="2" charset="0"/>
            </a:endParaRPr>
          </a:p>
          <a:p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8400" y="5257800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</a:t>
            </a:r>
            <a:r>
              <a:rPr lang="en-US" b="1" dirty="0" err="1" smtClean="0">
                <a:latin typeface="Visual Geez Unicode" pitchFamily="2" charset="0"/>
              </a:rPr>
              <a:t>ታሕሳስ</a:t>
            </a:r>
            <a:r>
              <a:rPr lang="en-US" b="1" dirty="0" smtClean="0">
                <a:latin typeface="Visual Geez Unicode" pitchFamily="2" charset="0"/>
              </a:rPr>
              <a:t> ,2013ዓ/ም</a:t>
            </a:r>
            <a:endParaRPr lang="en-US" b="1" dirty="0" smtClean="0">
              <a:latin typeface="Visual Geez Unicode" pitchFamily="2" charset="0"/>
            </a:endParaRPr>
          </a:p>
          <a:p>
            <a:r>
              <a:rPr lang="en-US" b="1" dirty="0" smtClean="0">
                <a:latin typeface="Visual Geez Unicode" pitchFamily="2" charset="0"/>
              </a:rPr>
              <a:t>              </a:t>
            </a:r>
            <a:r>
              <a:rPr lang="en-US" b="1" dirty="0" err="1" smtClean="0">
                <a:latin typeface="Visual Geez Unicode" pitchFamily="2" charset="0"/>
              </a:rPr>
              <a:t>ቢሾፍቱ</a:t>
            </a:r>
            <a:endParaRPr lang="en-US" b="1" dirty="0">
              <a:latin typeface="Visual Geez Unico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99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467600" cy="7620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ለ. </a:t>
            </a:r>
            <a:r>
              <a:rPr lang="en-US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የልማት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 </a:t>
            </a:r>
            <a:r>
              <a:rPr lang="en-US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ብድር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 </a:t>
            </a:r>
            <a:r>
              <a:rPr lang="en-US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ፋይናንሲንግ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 </a:t>
            </a:r>
            <a:r>
              <a:rPr lang="en-US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አሠራር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0"/>
            <a:ext cx="7543800" cy="4267201"/>
          </a:xfrm>
        </p:spPr>
        <p:txBody>
          <a:bodyPr>
            <a:noAutofit/>
          </a:bodyPr>
          <a:lstStyle/>
          <a:p>
            <a:pPr marL="623888" algn="just">
              <a:lnSpc>
                <a:spcPct val="150000"/>
              </a:lnSpc>
              <a:defRPr/>
            </a:pP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ከልማት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የሚገኘው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ጠቀሜታ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ወጪው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በተከሰተበት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ወቅት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ባለመሆኑና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ወጭው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መሸፈን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ያለበትም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በልማቱ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ተጠቃሚ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መሆን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ስለሚገባው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የብድር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ፋይናንስ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አማራጭ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ተገቢ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ነው</a:t>
            </a:r>
            <a:endParaRPr lang="en-US" sz="2000" dirty="0">
              <a:latin typeface="Visual Geez Unicode" pitchFamily="2" charset="0"/>
              <a:cs typeface="Arial" pitchFamily="34" charset="0"/>
            </a:endParaRPr>
          </a:p>
          <a:p>
            <a:pPr marL="623888" algn="just">
              <a:lnSpc>
                <a:spcPct val="150000"/>
              </a:lnSpc>
              <a:defRPr/>
            </a:pP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ነገር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ግን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ፍላጎት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ብቻውን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ብድር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አያስገኝም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፡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ስለሆነም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</a:p>
          <a:p>
            <a:pPr marL="863600" indent="-177800"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ከተሞች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የመበደር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አቅማቸው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ማደግ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አለበት</a:t>
            </a:r>
            <a:endParaRPr lang="en-US" sz="2000" dirty="0">
              <a:latin typeface="Visual Geez Unicode" pitchFamily="2" charset="0"/>
              <a:cs typeface="Arial" pitchFamily="34" charset="0"/>
            </a:endParaRPr>
          </a:p>
          <a:p>
            <a:pPr marL="863600" indent="-177800"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የብድር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አቅርቦቱ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የተደራጀና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ያደገ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መሆን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/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የተጠናከረ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Visual Geez Unicode" pitchFamily="2" charset="0"/>
                <a:cs typeface="Arial" pitchFamily="34" charset="0"/>
              </a:rPr>
              <a:t>የካፒታል</a:t>
            </a:r>
            <a:r>
              <a:rPr lang="en-US" sz="20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ፋይናንስ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ገበያ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መኖር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smtClean="0">
                <a:latin typeface="Visual Geez Unicode" pitchFamily="2" charset="0"/>
                <a:cs typeface="Arial" pitchFamily="34" charset="0"/>
              </a:rPr>
              <a:t>   </a:t>
            </a:r>
            <a:r>
              <a:rPr lang="en-US" sz="2000" dirty="0" err="1" smtClean="0">
                <a:latin typeface="Visual Geez Unicode" pitchFamily="2" charset="0"/>
                <a:cs typeface="Arial" pitchFamily="34" charset="0"/>
              </a:rPr>
              <a:t>አለበት</a:t>
            </a:r>
            <a:endParaRPr lang="en-US" sz="2000" dirty="0">
              <a:latin typeface="Visual Geez Unico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7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b="1" i="1" dirty="0" smtClean="0">
                <a:latin typeface="Visual Geez Unicode" pitchFamily="2" charset="0"/>
              </a:rPr>
              <a:t>2.5.የሃብት  </a:t>
            </a:r>
            <a:r>
              <a:rPr lang="en-US" sz="2400" b="1" i="1" dirty="0" err="1" smtClean="0">
                <a:latin typeface="Visual Geez Unicode" pitchFamily="2" charset="0"/>
              </a:rPr>
              <a:t>አጠቃቀም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620000" cy="5059363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100" dirty="0" err="1" smtClean="0">
                <a:latin typeface="Visual Geez Unicode" pitchFamily="2" charset="0"/>
                <a:cs typeface="Arial" charset="0"/>
              </a:rPr>
              <a:t>የሀብት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አጠቃቀም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ሰፊና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እርስ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በርሱ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የሚደጋገፍ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ሂደት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የሚያካትት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ነው</a:t>
            </a:r>
            <a:r>
              <a:rPr lang="en-US" sz="2100" dirty="0" smtClean="0">
                <a:solidFill>
                  <a:srgbClr val="7030A0"/>
                </a:solidFill>
                <a:latin typeface="Visual Geez Unicode" pitchFamily="2" charset="0"/>
                <a:cs typeface="Arial" charset="0"/>
              </a:rPr>
              <a:t>፡፡</a:t>
            </a:r>
          </a:p>
          <a:p>
            <a:pPr lvl="1" algn="just">
              <a:lnSpc>
                <a:spcPct val="150000"/>
              </a:lnSpc>
            </a:pPr>
            <a:r>
              <a:rPr lang="en-US" sz="2100" dirty="0" err="1">
                <a:latin typeface="Visual Geez Unicode" pitchFamily="2" charset="0"/>
                <a:cs typeface="Arial" charset="0"/>
              </a:rPr>
              <a:t>የተ</a:t>
            </a:r>
            <a:r>
              <a:rPr lang="am-ET" sz="2100" dirty="0">
                <a:cs typeface="Arial" charset="0"/>
              </a:rPr>
              <a:t>ሟ</a:t>
            </a:r>
            <a:r>
              <a:rPr lang="en-US" sz="2100" dirty="0">
                <a:latin typeface="Visual Geez Unicode" pitchFamily="2" charset="0"/>
                <a:cs typeface="Arial" charset="0"/>
              </a:rPr>
              <a:t>ላ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ረጅም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ጊዜ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ኢንቨስትመንት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ዕቅድ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፣</a:t>
            </a:r>
          </a:p>
          <a:p>
            <a:pPr lvl="1" algn="just">
              <a:lnSpc>
                <a:spcPct val="150000"/>
              </a:lnSpc>
            </a:pPr>
            <a:r>
              <a:rPr lang="en-US" sz="2100" dirty="0" err="1" smtClean="0">
                <a:latin typeface="Visual Geez Unicode" pitchFamily="2" charset="0"/>
                <a:cs typeface="Arial" charset="0"/>
              </a:rPr>
              <a:t>ኢንቨስትመንትን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የሚያበረታታና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የከተማውን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ዕቅድ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ያገናዘበ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ዓመታዊ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በጀት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ዝግጅት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፣</a:t>
            </a:r>
          </a:p>
          <a:p>
            <a:pPr lvl="1" algn="just">
              <a:lnSpc>
                <a:spcPct val="150000"/>
              </a:lnSpc>
            </a:pPr>
            <a:r>
              <a:rPr lang="en-US" sz="2100" dirty="0" err="1" smtClean="0">
                <a:latin typeface="Visual Geez Unicode" pitchFamily="2" charset="0"/>
                <a:cs typeface="Arial" charset="0"/>
              </a:rPr>
              <a:t>ከጸደቀው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በጀት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ጋር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የሚጣጣም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የገቢና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የወጪ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ቁጥጥርና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አስተዳደር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፣</a:t>
            </a:r>
          </a:p>
          <a:p>
            <a:pPr lvl="1" algn="just">
              <a:lnSpc>
                <a:spcPct val="150000"/>
              </a:lnSpc>
            </a:pPr>
            <a:r>
              <a:rPr lang="en-US" sz="2100" dirty="0" err="1" smtClean="0">
                <a:latin typeface="Visual Geez Unicode" pitchFamily="2" charset="0"/>
                <a:cs typeface="Arial" charset="0"/>
              </a:rPr>
              <a:t>የሂሣብ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መዝገብ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አያያዝና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ዋጋ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ትመና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ሥርዓት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፣</a:t>
            </a:r>
          </a:p>
          <a:p>
            <a:pPr lvl="1" algn="just">
              <a:lnSpc>
                <a:spcPct val="150000"/>
              </a:lnSpc>
            </a:pPr>
            <a:r>
              <a:rPr lang="en-US" sz="2100" dirty="0" err="1" smtClean="0">
                <a:latin typeface="Visual Geez Unicode" pitchFamily="2" charset="0"/>
                <a:cs typeface="Arial" charset="0"/>
              </a:rPr>
              <a:t>የፋይናንስ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ሪፖርት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፣</a:t>
            </a:r>
          </a:p>
          <a:p>
            <a:pPr lvl="1" algn="just">
              <a:lnSpc>
                <a:spcPct val="150000"/>
              </a:lnSpc>
            </a:pPr>
            <a:r>
              <a:rPr lang="en-US" sz="2100" dirty="0" err="1" smtClean="0">
                <a:latin typeface="Visual Geez Unicode" pitchFamily="2" charset="0"/>
                <a:cs typeface="Arial" charset="0"/>
              </a:rPr>
              <a:t>ኤሌክትሮኒክ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የጥሬ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ገንዘብ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አስተዳደር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(</a:t>
            </a:r>
            <a:r>
              <a:rPr lang="en-US" sz="2100" dirty="0" smtClean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Electronic  Cash  Management  System 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)</a:t>
            </a:r>
            <a:endParaRPr lang="en-US" sz="2100" dirty="0">
              <a:latin typeface="Visual Geez Unicode" pitchFamily="2" charset="0"/>
              <a:cs typeface="Arial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100" dirty="0" err="1" smtClean="0">
                <a:latin typeface="Visual Geez Unicode" pitchFamily="2" charset="0"/>
                <a:cs typeface="Arial" charset="0"/>
              </a:rPr>
              <a:t>ኢንቨስትመንትና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ዕዳ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አስተዳደር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፣</a:t>
            </a:r>
          </a:p>
          <a:p>
            <a:pPr lvl="1" algn="just">
              <a:lnSpc>
                <a:spcPct val="150000"/>
              </a:lnSpc>
            </a:pPr>
            <a:r>
              <a:rPr lang="en-US" sz="21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የከተማ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አስተዳደሩ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ቋሚ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ንብረት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አስተዳደር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፣</a:t>
            </a:r>
          </a:p>
          <a:p>
            <a:pPr lvl="1" algn="just">
              <a:lnSpc>
                <a:spcPct val="150000"/>
              </a:lnSpc>
            </a:pPr>
            <a:r>
              <a:rPr lang="en-US" sz="2100" dirty="0" err="1" smtClean="0">
                <a:latin typeface="Visual Geez Unicode" pitchFamily="2" charset="0"/>
                <a:cs typeface="Arial" charset="0"/>
              </a:rPr>
              <a:t>ግዥ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እና</a:t>
            </a:r>
            <a:endParaRPr lang="en-US" sz="2100" dirty="0" smtClean="0">
              <a:latin typeface="Visual Geez Unicode" pitchFamily="2" charset="0"/>
              <a:cs typeface="Arial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100" dirty="0" err="1" smtClean="0">
                <a:latin typeface="Visual Geez Unicode" pitchFamily="2" charset="0"/>
                <a:cs typeface="Arial" charset="0"/>
              </a:rPr>
              <a:t>የከተማ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አስተዳደሩ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የውስጥና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የውጭ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ኦዲት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እንቅስቃሴዎች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  </a:t>
            </a:r>
            <a:r>
              <a:rPr lang="en-US" sz="2100" dirty="0" err="1" smtClean="0">
                <a:latin typeface="Visual Geez Unicode" pitchFamily="2" charset="0"/>
                <a:cs typeface="Arial" charset="0"/>
              </a:rPr>
              <a:t>ናቸው</a:t>
            </a:r>
            <a:r>
              <a:rPr lang="en-US" sz="2100" dirty="0" smtClean="0">
                <a:latin typeface="Visual Geez Unicode" pitchFamily="2" charset="0"/>
                <a:cs typeface="Arial" charset="0"/>
              </a:rPr>
              <a:t>፡፡</a:t>
            </a:r>
          </a:p>
          <a:p>
            <a:pPr algn="just">
              <a:lnSpc>
                <a:spcPct val="150000"/>
              </a:lnSpc>
            </a:pPr>
            <a:endParaRPr lang="en-US" sz="2100" dirty="0" smtClean="0">
              <a:latin typeface="Visual Geez Unicode" pitchFamily="2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6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498080" cy="685800"/>
          </a:xfrm>
        </p:spPr>
        <p:txBody>
          <a:bodyPr>
            <a:noAutofit/>
          </a:bodyPr>
          <a:lstStyle/>
          <a:p>
            <a:pPr lvl="0"/>
            <a:r>
              <a:rPr lang="en-US" sz="2400" b="1" i="1" dirty="0" smtClean="0"/>
              <a:t/>
            </a:r>
            <a:br>
              <a:rPr lang="en-US" sz="2400" b="1" i="1" dirty="0" smtClean="0"/>
            </a:br>
            <a:r>
              <a:rPr lang="en-US" sz="2000" b="1" i="1" dirty="0" smtClean="0">
                <a:latin typeface="Visual Geez Unicode" pitchFamily="2" charset="0"/>
              </a:rPr>
              <a:t>3</a:t>
            </a:r>
            <a:r>
              <a:rPr lang="en-US" sz="2000" b="1" i="1" dirty="0">
                <a:latin typeface="Visual Geez Unicode" pitchFamily="2" charset="0"/>
              </a:rPr>
              <a:t>. </a:t>
            </a:r>
            <a:r>
              <a:rPr lang="en-US" sz="2000" b="1" i="1" dirty="0" err="1">
                <a:latin typeface="Visual Geez Unicode" pitchFamily="2" charset="0"/>
              </a:rPr>
              <a:t>ዘመናዊው</a:t>
            </a:r>
            <a:r>
              <a:rPr lang="en-US" sz="2000" b="1" i="1" dirty="0">
                <a:latin typeface="Visual Geez Unicode" pitchFamily="2" charset="0"/>
              </a:rPr>
              <a:t> የከተሞች </a:t>
            </a:r>
            <a:r>
              <a:rPr lang="en-US" sz="2000" b="1" i="1" dirty="0" err="1">
                <a:latin typeface="Visual Geez Unicode" pitchFamily="2" charset="0"/>
              </a:rPr>
              <a:t>ፋይናንስ</a:t>
            </a:r>
            <a:r>
              <a:rPr lang="en-US" sz="2000" b="1" i="1" dirty="0">
                <a:latin typeface="Visual Geez Unicode" pitchFamily="2" charset="0"/>
              </a:rPr>
              <a:t> </a:t>
            </a:r>
            <a:r>
              <a:rPr lang="en-US" sz="2000" b="1" i="1" dirty="0" err="1">
                <a:latin typeface="Visual Geez Unicode" pitchFamily="2" charset="0"/>
              </a:rPr>
              <a:t>ሥርዓት</a:t>
            </a:r>
            <a:r>
              <a:rPr lang="en-US" sz="2000" b="1" i="1" dirty="0">
                <a:latin typeface="Visual Geez Unicode" pitchFamily="2" charset="0"/>
              </a:rPr>
              <a:t> </a:t>
            </a:r>
            <a:r>
              <a:rPr lang="en-US" sz="2000" b="1" i="1" dirty="0" err="1">
                <a:latin typeface="Visual Geez Unicode" pitchFamily="2" charset="0"/>
              </a:rPr>
              <a:t>ዝርጋታ</a:t>
            </a:r>
            <a:r>
              <a:rPr lang="en-US" sz="2000" b="1" i="1" dirty="0">
                <a:latin typeface="Visual Geez Unicode" pitchFamily="2" charset="0"/>
              </a:rPr>
              <a:t> </a:t>
            </a:r>
            <a:r>
              <a:rPr lang="en-US" sz="2000" b="1" i="1" dirty="0" err="1">
                <a:latin typeface="Visual Geez Unicode" pitchFamily="2" charset="0"/>
              </a:rPr>
              <a:t>አበረታች</a:t>
            </a:r>
            <a:r>
              <a:rPr lang="en-US" sz="2000" b="1" i="1" dirty="0">
                <a:latin typeface="Visual Geez Unicode" pitchFamily="2" charset="0"/>
              </a:rPr>
              <a:t> </a:t>
            </a:r>
            <a:r>
              <a:rPr lang="en-US" sz="2000" b="1" i="1" dirty="0" err="1">
                <a:latin typeface="Visual Geez Unicode" pitchFamily="2" charset="0"/>
              </a:rPr>
              <a:t>ጅምሮች</a:t>
            </a:r>
            <a:r>
              <a:rPr lang="en-US" sz="2000" b="1" i="1" dirty="0">
                <a:latin typeface="Visual Geez Unicode" pitchFamily="2" charset="0"/>
              </a:rPr>
              <a:t/>
            </a:r>
            <a:br>
              <a:rPr lang="en-US" sz="2000" b="1" i="1" dirty="0">
                <a:latin typeface="Visual Geez Unicode" pitchFamily="2" charset="0"/>
              </a:rPr>
            </a:br>
            <a:endParaRPr lang="en-US" sz="2400" dirty="0">
              <a:latin typeface="Visual Geez Unicod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14400"/>
            <a:ext cx="7403592" cy="53340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300" b="1" dirty="0" err="1">
                <a:latin typeface="Visual Geez Unicode" pitchFamily="2" charset="0"/>
                <a:cs typeface="Arial" charset="0"/>
              </a:rPr>
              <a:t>ያልተማከለ</a:t>
            </a:r>
            <a:r>
              <a:rPr lang="en-US" sz="2300" b="1" dirty="0">
                <a:latin typeface="Visual Geez Unicode" pitchFamily="2" charset="0"/>
                <a:cs typeface="Arial" charset="0"/>
              </a:rPr>
              <a:t> </a:t>
            </a:r>
            <a:r>
              <a:rPr lang="en-US" sz="2300" b="1" dirty="0" err="1">
                <a:latin typeface="Visual Geez Unicode" pitchFamily="2" charset="0"/>
                <a:cs typeface="Arial" charset="0"/>
              </a:rPr>
              <a:t>አስተዳደር</a:t>
            </a:r>
            <a:r>
              <a:rPr lang="en-US" sz="2300" b="1" dirty="0">
                <a:latin typeface="Visual Geez Unicode" pitchFamily="2" charset="0"/>
                <a:cs typeface="Arial" charset="0"/>
              </a:rPr>
              <a:t> </a:t>
            </a:r>
            <a:r>
              <a:rPr lang="en-US" sz="2300" b="1" dirty="0" err="1">
                <a:latin typeface="Visual Geez Unicode" pitchFamily="2" charset="0"/>
                <a:cs typeface="Arial" charset="0"/>
              </a:rPr>
              <a:t>ሥርዓት</a:t>
            </a:r>
            <a:r>
              <a:rPr lang="en-US" sz="2300" b="1" dirty="0">
                <a:latin typeface="Visual Geez Unicode" pitchFamily="2" charset="0"/>
                <a:cs typeface="Arial" charset="0"/>
              </a:rPr>
              <a:t> </a:t>
            </a:r>
            <a:r>
              <a:rPr lang="en-US" sz="2300" b="1" dirty="0" err="1">
                <a:latin typeface="Visual Geez Unicode" pitchFamily="2" charset="0"/>
                <a:cs typeface="Arial" charset="0"/>
              </a:rPr>
              <a:t>ዝርጋታ</a:t>
            </a:r>
            <a:r>
              <a:rPr lang="en-US" sz="2300" b="1" dirty="0">
                <a:latin typeface="Visual Geez Unicode" pitchFamily="2" charset="0"/>
                <a:cs typeface="Arial" charset="0"/>
              </a:rPr>
              <a:t> (</a:t>
            </a:r>
            <a:r>
              <a:rPr lang="en-US" sz="2300" dirty="0">
                <a:latin typeface="Visual Geez Unicode" pitchFamily="2" charset="0"/>
                <a:cs typeface="Arial" charset="0"/>
              </a:rPr>
              <a:t>የከተሞች </a:t>
            </a:r>
            <a:r>
              <a:rPr lang="en-US" sz="2300" dirty="0" err="1">
                <a:latin typeface="Visual Geez Unicode" pitchFamily="2" charset="0"/>
                <a:cs typeface="Arial" charset="0"/>
              </a:rPr>
              <a:t>መልካም</a:t>
            </a:r>
            <a:r>
              <a:rPr lang="en-US" sz="23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charset="0"/>
              </a:rPr>
              <a:t>አስተዳደር</a:t>
            </a:r>
            <a:r>
              <a:rPr lang="en-US" sz="23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charset="0"/>
              </a:rPr>
              <a:t>ፕሮግራም</a:t>
            </a:r>
            <a:r>
              <a:rPr lang="en-US" sz="2300" dirty="0">
                <a:latin typeface="Visual Geez Unicode" pitchFamily="2" charset="0"/>
                <a:cs typeface="Arial" charset="0"/>
              </a:rPr>
              <a:t>; </a:t>
            </a:r>
            <a:r>
              <a:rPr lang="en-US" sz="2300" dirty="0" smtClean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UIIDP</a:t>
            </a:r>
            <a:r>
              <a:rPr lang="en-US" sz="2300" dirty="0" smtClean="0">
                <a:latin typeface="Visual Geez Unicode" pitchFamily="2" charset="0"/>
                <a:cs typeface="Arial" charset="0"/>
              </a:rPr>
              <a:t>)</a:t>
            </a:r>
            <a:endParaRPr lang="en-US" sz="2300" dirty="0">
              <a:latin typeface="Visual Geez Unicode" pitchFamily="2" charset="0"/>
              <a:cs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en-US" sz="2300" b="1" dirty="0" err="1">
                <a:latin typeface="Visual Geez Unicode" pitchFamily="2" charset="0"/>
                <a:cs typeface="Arial" charset="0"/>
              </a:rPr>
              <a:t>የመሬት</a:t>
            </a:r>
            <a:r>
              <a:rPr lang="en-US" sz="2300" b="1" dirty="0">
                <a:latin typeface="Visual Geez Unicode" pitchFamily="2" charset="0"/>
                <a:cs typeface="Arial" charset="0"/>
              </a:rPr>
              <a:t> </a:t>
            </a:r>
            <a:r>
              <a:rPr lang="en-US" sz="2300" b="1" dirty="0" err="1">
                <a:latin typeface="Visual Geez Unicode" pitchFamily="2" charset="0"/>
                <a:cs typeface="Arial" charset="0"/>
              </a:rPr>
              <a:t>ነክ</a:t>
            </a:r>
            <a:r>
              <a:rPr lang="en-US" sz="2300" b="1" dirty="0">
                <a:latin typeface="Visual Geez Unicode" pitchFamily="2" charset="0"/>
                <a:cs typeface="Arial" charset="0"/>
              </a:rPr>
              <a:t> </a:t>
            </a:r>
            <a:r>
              <a:rPr lang="en-US" sz="2300" b="1" dirty="0" err="1">
                <a:latin typeface="Visual Geez Unicode" pitchFamily="2" charset="0"/>
                <a:cs typeface="Arial" charset="0"/>
              </a:rPr>
              <a:t>ገቢ</a:t>
            </a:r>
            <a:r>
              <a:rPr lang="en-US" sz="2300" b="1" dirty="0">
                <a:latin typeface="Visual Geez Unicode" pitchFamily="2" charset="0"/>
                <a:cs typeface="Arial" charset="0"/>
              </a:rPr>
              <a:t> </a:t>
            </a:r>
            <a:r>
              <a:rPr lang="en-US" sz="2300" b="1" dirty="0" err="1">
                <a:latin typeface="Visual Geez Unicode" pitchFamily="2" charset="0"/>
                <a:cs typeface="Arial" charset="0"/>
              </a:rPr>
              <a:t>ስርዓትን</a:t>
            </a:r>
            <a:r>
              <a:rPr lang="en-US" sz="2300" b="1" dirty="0">
                <a:latin typeface="Visual Geez Unicode" pitchFamily="2" charset="0"/>
                <a:cs typeface="Arial" charset="0"/>
              </a:rPr>
              <a:t> </a:t>
            </a:r>
            <a:r>
              <a:rPr lang="en-US" sz="2300" b="1" dirty="0" err="1">
                <a:latin typeface="Visual Geez Unicode" pitchFamily="2" charset="0"/>
                <a:cs typeface="Arial" charset="0"/>
              </a:rPr>
              <a:t>መዘርጋትና</a:t>
            </a:r>
            <a:r>
              <a:rPr lang="en-US" sz="2300" b="1" dirty="0">
                <a:latin typeface="Visual Geez Unicode" pitchFamily="2" charset="0"/>
                <a:cs typeface="Arial" charset="0"/>
              </a:rPr>
              <a:t> </a:t>
            </a:r>
            <a:r>
              <a:rPr lang="en-US" sz="2300" b="1" dirty="0" err="1">
                <a:latin typeface="Visual Geez Unicode" pitchFamily="2" charset="0"/>
                <a:cs typeface="Arial" charset="0"/>
              </a:rPr>
              <a:t>ውጤታማ</a:t>
            </a:r>
            <a:r>
              <a:rPr lang="en-US" sz="2300" b="1" dirty="0">
                <a:latin typeface="Visual Geez Unicode" pitchFamily="2" charset="0"/>
                <a:cs typeface="Arial" charset="0"/>
              </a:rPr>
              <a:t> </a:t>
            </a:r>
            <a:r>
              <a:rPr lang="en-US" sz="2300" b="1" dirty="0" err="1">
                <a:latin typeface="Visual Geez Unicode" pitchFamily="2" charset="0"/>
                <a:cs typeface="Arial" charset="0"/>
              </a:rPr>
              <a:t>ማደረግ</a:t>
            </a:r>
            <a:r>
              <a:rPr lang="en-US" sz="2300" b="1" dirty="0">
                <a:latin typeface="Visual Geez Unicode" pitchFamily="2" charset="0"/>
                <a:cs typeface="Arial" charset="0"/>
              </a:rPr>
              <a:t> /</a:t>
            </a:r>
            <a:r>
              <a:rPr lang="en-US" sz="2300" dirty="0" err="1">
                <a:latin typeface="Visual Geez Unicode" pitchFamily="2" charset="0"/>
                <a:cs typeface="Arial" charset="0"/>
              </a:rPr>
              <a:t>የመሬት</a:t>
            </a:r>
            <a:r>
              <a:rPr lang="en-US" sz="23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charset="0"/>
              </a:rPr>
              <a:t>መረጃ</a:t>
            </a:r>
            <a:r>
              <a:rPr lang="en-US" sz="23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300" dirty="0" err="1" smtClean="0">
                <a:latin typeface="Visual Geez Unicode" pitchFamily="2" charset="0"/>
                <a:cs typeface="Arial" charset="0"/>
              </a:rPr>
              <a:t>ስርዓት</a:t>
            </a:r>
            <a:r>
              <a:rPr lang="en-US" sz="2300" dirty="0" smtClean="0">
                <a:latin typeface="Visual Geez Unicode" pitchFamily="2" charset="0"/>
                <a:cs typeface="Arial" charset="0"/>
              </a:rPr>
              <a:t>; </a:t>
            </a:r>
            <a:r>
              <a:rPr lang="en-US" sz="2300" dirty="0" err="1">
                <a:latin typeface="Visual Geez Unicode" pitchFamily="2" charset="0"/>
                <a:cs typeface="Arial" charset="0"/>
              </a:rPr>
              <a:t>የከተማ</a:t>
            </a:r>
            <a:r>
              <a:rPr lang="en-US" sz="23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charset="0"/>
              </a:rPr>
              <a:t>ቦታ</a:t>
            </a:r>
            <a:r>
              <a:rPr lang="en-US" sz="23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charset="0"/>
              </a:rPr>
              <a:t>በሊዝ</a:t>
            </a:r>
            <a:r>
              <a:rPr lang="en-US" sz="2300" dirty="0">
                <a:latin typeface="Visual Geez Unicode" pitchFamily="2" charset="0"/>
                <a:cs typeface="Arial" charset="0"/>
              </a:rPr>
              <a:t>/ </a:t>
            </a:r>
          </a:p>
          <a:p>
            <a:pPr algn="just">
              <a:lnSpc>
                <a:spcPct val="150000"/>
              </a:lnSpc>
            </a:pPr>
            <a:r>
              <a:rPr lang="en-US" sz="2300" b="1" dirty="0" err="1">
                <a:latin typeface="Visual Geez Unicode" pitchFamily="2" charset="0"/>
                <a:cs typeface="Arial" charset="0"/>
              </a:rPr>
              <a:t>ዘመናዊ</a:t>
            </a:r>
            <a:r>
              <a:rPr lang="en-US" sz="2300" b="1" dirty="0">
                <a:latin typeface="Visual Geez Unicode" pitchFamily="2" charset="0"/>
                <a:cs typeface="Arial" charset="0"/>
              </a:rPr>
              <a:t> የከተሞች </a:t>
            </a:r>
            <a:r>
              <a:rPr lang="en-US" sz="2300" b="1" dirty="0" err="1">
                <a:latin typeface="Visual Geez Unicode" pitchFamily="2" charset="0"/>
                <a:cs typeface="Arial" charset="0"/>
              </a:rPr>
              <a:t>የታክስና</a:t>
            </a:r>
            <a:r>
              <a:rPr lang="en-US" sz="2300" b="1" dirty="0">
                <a:latin typeface="Visual Geez Unicode" pitchFamily="2" charset="0"/>
                <a:cs typeface="Arial" charset="0"/>
              </a:rPr>
              <a:t> </a:t>
            </a:r>
            <a:r>
              <a:rPr lang="en-US" sz="2300" b="1" dirty="0" err="1">
                <a:latin typeface="Visual Geez Unicode" pitchFamily="2" charset="0"/>
                <a:cs typeface="Arial" charset="0"/>
              </a:rPr>
              <a:t>የፋይናንስ</a:t>
            </a:r>
            <a:r>
              <a:rPr lang="en-US" sz="2300" b="1" dirty="0">
                <a:latin typeface="Visual Geez Unicode" pitchFamily="2" charset="0"/>
                <a:cs typeface="Arial" charset="0"/>
              </a:rPr>
              <a:t> </a:t>
            </a:r>
            <a:r>
              <a:rPr lang="en-US" sz="2300" b="1" dirty="0" err="1">
                <a:latin typeface="Visual Geez Unicode" pitchFamily="2" charset="0"/>
                <a:cs typeface="Arial" charset="0"/>
              </a:rPr>
              <a:t>ሥርዓት</a:t>
            </a:r>
            <a:r>
              <a:rPr lang="en-US" sz="2300" b="1" dirty="0">
                <a:latin typeface="Visual Geez Unicode" pitchFamily="2" charset="0"/>
                <a:cs typeface="Arial" charset="0"/>
              </a:rPr>
              <a:t>/ </a:t>
            </a:r>
            <a:r>
              <a:rPr lang="en-US" sz="2300" dirty="0" err="1">
                <a:latin typeface="Visual Geez Unicode" pitchFamily="2" charset="0"/>
                <a:cs typeface="Arial" charset="0"/>
              </a:rPr>
              <a:t>የታክስና</a:t>
            </a:r>
            <a:r>
              <a:rPr lang="en-US" sz="23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charset="0"/>
              </a:rPr>
              <a:t>የፋይናንስ</a:t>
            </a:r>
            <a:r>
              <a:rPr lang="en-US" sz="23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charset="0"/>
              </a:rPr>
              <a:t>ሥርዓት</a:t>
            </a:r>
            <a:r>
              <a:rPr lang="en-US" sz="23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charset="0"/>
              </a:rPr>
              <a:t>ማሻሻያ</a:t>
            </a:r>
            <a:r>
              <a:rPr lang="en-US" sz="23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charset="0"/>
              </a:rPr>
              <a:t>ንዐስ-ኘሮግራም</a:t>
            </a:r>
            <a:r>
              <a:rPr lang="en-US" sz="2300" dirty="0">
                <a:latin typeface="Visual Geez Unicode" pitchFamily="2" charset="0"/>
                <a:cs typeface="Arial" charset="0"/>
              </a:rPr>
              <a:t>; የከተሞች </a:t>
            </a:r>
            <a:r>
              <a:rPr lang="en-US" sz="2300" dirty="0" err="1">
                <a:latin typeface="Visual Geez Unicode" pitchFamily="2" charset="0"/>
                <a:cs typeface="Arial" charset="0"/>
              </a:rPr>
              <a:t>የገቢ</a:t>
            </a:r>
            <a:r>
              <a:rPr lang="en-US" sz="23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charset="0"/>
              </a:rPr>
              <a:t>ማሳደጊያ</a:t>
            </a:r>
            <a:r>
              <a:rPr lang="en-US" sz="23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charset="0"/>
              </a:rPr>
              <a:t>ዕቅድ</a:t>
            </a:r>
            <a:r>
              <a:rPr lang="en-US" sz="2300" dirty="0">
                <a:latin typeface="Visual Geez Unicode" pitchFamily="2" charset="0"/>
                <a:cs typeface="Arial" charset="0"/>
              </a:rPr>
              <a:t> (</a:t>
            </a:r>
            <a:r>
              <a:rPr lang="en-US" sz="2300" b="1" dirty="0">
                <a:latin typeface="Visual Geez Unicode" pitchFamily="2" charset="0"/>
                <a:cs typeface="Arial" charset="0"/>
              </a:rPr>
              <a:t>REP</a:t>
            </a:r>
            <a:r>
              <a:rPr lang="en-US" sz="2300" dirty="0">
                <a:latin typeface="Visual Geez Unicode" pitchFamily="2" charset="0"/>
                <a:cs typeface="Arial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300" b="1" dirty="0">
                <a:latin typeface="Visual Geez Unicode" pitchFamily="2" charset="0"/>
                <a:cs typeface="Arial" charset="0"/>
              </a:rPr>
              <a:t>የከተሞች </a:t>
            </a:r>
            <a:r>
              <a:rPr lang="en-US" sz="2300" b="1" dirty="0" err="1">
                <a:latin typeface="Visual Geez Unicode" pitchFamily="2" charset="0"/>
                <a:cs typeface="Arial" charset="0"/>
              </a:rPr>
              <a:t>ነባራዊ</a:t>
            </a:r>
            <a:r>
              <a:rPr lang="en-US" sz="2300" b="1" dirty="0">
                <a:latin typeface="Visual Geez Unicode" pitchFamily="2" charset="0"/>
                <a:cs typeface="Arial" charset="0"/>
              </a:rPr>
              <a:t> </a:t>
            </a:r>
            <a:r>
              <a:rPr lang="en-US" sz="2300" b="1" dirty="0" err="1">
                <a:latin typeface="Visual Geez Unicode" pitchFamily="2" charset="0"/>
                <a:cs typeface="Arial" charset="0"/>
              </a:rPr>
              <a:t>ሌሎች</a:t>
            </a:r>
            <a:r>
              <a:rPr lang="en-US" sz="2300" b="1" dirty="0">
                <a:latin typeface="Visual Geez Unicode" pitchFamily="2" charset="0"/>
                <a:cs typeface="Arial" charset="0"/>
              </a:rPr>
              <a:t> </a:t>
            </a:r>
            <a:r>
              <a:rPr lang="en-US" sz="2300" b="1" dirty="0" err="1">
                <a:latin typeface="Visual Geez Unicode" pitchFamily="2" charset="0"/>
                <a:cs typeface="Arial" charset="0"/>
              </a:rPr>
              <a:t>የገቢ</a:t>
            </a:r>
            <a:r>
              <a:rPr lang="en-US" sz="2300" b="1" dirty="0">
                <a:latin typeface="Visual Geez Unicode" pitchFamily="2" charset="0"/>
                <a:cs typeface="Arial" charset="0"/>
              </a:rPr>
              <a:t> </a:t>
            </a:r>
            <a:r>
              <a:rPr lang="en-US" sz="2300" b="1" dirty="0" err="1">
                <a:latin typeface="Visual Geez Unicode" pitchFamily="2" charset="0"/>
                <a:cs typeface="Arial" charset="0"/>
              </a:rPr>
              <a:t>ርዕሶች</a:t>
            </a:r>
            <a:r>
              <a:rPr lang="en-US" sz="2300" b="1" dirty="0">
                <a:latin typeface="Visual Geez Unicode" pitchFamily="2" charset="0"/>
                <a:cs typeface="Arial" charset="0"/>
              </a:rPr>
              <a:t> </a:t>
            </a:r>
            <a:r>
              <a:rPr lang="en-US" sz="2300" b="1" dirty="0" err="1">
                <a:latin typeface="Visual Geez Unicode" pitchFamily="2" charset="0"/>
                <a:cs typeface="Arial" charset="0"/>
              </a:rPr>
              <a:t>አሰባሰብ</a:t>
            </a:r>
            <a:r>
              <a:rPr lang="en-US" sz="2300" b="1" dirty="0">
                <a:latin typeface="Visual Geez Unicode" pitchFamily="2" charset="0"/>
                <a:cs typeface="Arial" charset="0"/>
              </a:rPr>
              <a:t> </a:t>
            </a:r>
            <a:r>
              <a:rPr lang="en-US" sz="2300" b="1" dirty="0" err="1" smtClean="0">
                <a:latin typeface="Visual Geez Unicode" pitchFamily="2" charset="0"/>
                <a:cs typeface="Arial" charset="0"/>
              </a:rPr>
              <a:t>ውጤታማነ</a:t>
            </a:r>
            <a:r>
              <a:rPr lang="en-US" sz="2300" b="1" dirty="0" smtClean="0">
                <a:latin typeface="Visual Geez Unicode" pitchFamily="2" charset="0"/>
                <a:cs typeface="Arial" charset="0"/>
              </a:rPr>
              <a:t>/</a:t>
            </a:r>
            <a:r>
              <a:rPr lang="en-US" sz="2300" dirty="0" err="1" smtClean="0">
                <a:latin typeface="Visual Geez Unicode" pitchFamily="2" charset="0"/>
                <a:cs typeface="Arial" charset="0"/>
              </a:rPr>
              <a:t>በገንዘብ</a:t>
            </a:r>
            <a:r>
              <a:rPr lang="en-US" sz="23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300" dirty="0" err="1" smtClean="0">
                <a:latin typeface="Visual Geez Unicode" pitchFamily="2" charset="0"/>
                <a:cs typeface="Arial" charset="0"/>
              </a:rPr>
              <a:t>ሚኒስቴር</a:t>
            </a:r>
            <a:r>
              <a:rPr lang="en-US" sz="23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charset="0"/>
              </a:rPr>
              <a:t>ይፋ</a:t>
            </a:r>
            <a:r>
              <a:rPr lang="en-US" sz="23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charset="0"/>
              </a:rPr>
              <a:t>በሆነው</a:t>
            </a:r>
            <a:r>
              <a:rPr lang="en-US" sz="23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charset="0"/>
              </a:rPr>
              <a:t>የሂሳብ</a:t>
            </a:r>
            <a:r>
              <a:rPr lang="en-US" sz="23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charset="0"/>
              </a:rPr>
              <a:t>አወቃቀር</a:t>
            </a:r>
            <a:r>
              <a:rPr lang="en-US" sz="23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charset="0"/>
              </a:rPr>
              <a:t>ሰነድ</a:t>
            </a:r>
            <a:r>
              <a:rPr lang="en-US" sz="2300" dirty="0">
                <a:latin typeface="Visual Geez Unicode" pitchFamily="2" charset="0"/>
                <a:cs typeface="Arial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GB" sz="2300" b="1" dirty="0" err="1">
                <a:latin typeface="Visual Geez Unicode" pitchFamily="2" charset="0"/>
                <a:cs typeface="Arial" charset="0"/>
              </a:rPr>
              <a:t>የካፒታል</a:t>
            </a:r>
            <a:r>
              <a:rPr lang="en-GB" sz="2300" b="1" dirty="0">
                <a:latin typeface="Visual Geez Unicode" pitchFamily="2" charset="0"/>
                <a:cs typeface="Arial" charset="0"/>
              </a:rPr>
              <a:t> </a:t>
            </a:r>
            <a:r>
              <a:rPr lang="en-GB" sz="2300" b="1" dirty="0" err="1">
                <a:latin typeface="Visual Geez Unicode" pitchFamily="2" charset="0"/>
                <a:cs typeface="Arial" charset="0"/>
              </a:rPr>
              <a:t>መዋዕለ</a:t>
            </a:r>
            <a:r>
              <a:rPr lang="en-GB" sz="2300" b="1" dirty="0">
                <a:latin typeface="Visual Geez Unicode" pitchFamily="2" charset="0"/>
                <a:cs typeface="Arial" charset="0"/>
              </a:rPr>
              <a:t> </a:t>
            </a:r>
            <a:r>
              <a:rPr lang="en-GB" sz="2300" b="1" dirty="0" err="1">
                <a:latin typeface="Visual Geez Unicode" pitchFamily="2" charset="0"/>
                <a:cs typeface="Arial" charset="0"/>
              </a:rPr>
              <a:t>ንዋይ</a:t>
            </a:r>
            <a:r>
              <a:rPr lang="en-GB" sz="2300" b="1" dirty="0">
                <a:latin typeface="Visual Geez Unicode" pitchFamily="2" charset="0"/>
                <a:cs typeface="Arial" charset="0"/>
              </a:rPr>
              <a:t> </a:t>
            </a:r>
            <a:r>
              <a:rPr lang="en-GB" sz="2300" b="1" dirty="0" err="1">
                <a:latin typeface="Visual Geez Unicode" pitchFamily="2" charset="0"/>
                <a:cs typeface="Arial" charset="0"/>
              </a:rPr>
              <a:t>ዕቅድ</a:t>
            </a:r>
            <a:r>
              <a:rPr lang="en-GB" sz="2300" b="1" dirty="0">
                <a:latin typeface="Visual Geez Unicode" pitchFamily="2" charset="0"/>
                <a:cs typeface="Arial" charset="0"/>
              </a:rPr>
              <a:t>  (CIP)</a:t>
            </a:r>
          </a:p>
          <a:p>
            <a:pPr algn="just">
              <a:lnSpc>
                <a:spcPct val="150000"/>
              </a:lnSpc>
            </a:pPr>
            <a:r>
              <a:rPr lang="en-GB" sz="2300" dirty="0" err="1">
                <a:latin typeface="Visual Geez Unicode" pitchFamily="2" charset="0"/>
                <a:cs typeface="Arial" charset="0"/>
              </a:rPr>
              <a:t>ከተሞች</a:t>
            </a:r>
            <a:r>
              <a:rPr lang="en-GB" sz="2300" dirty="0">
                <a:latin typeface="Visual Geez Unicode" pitchFamily="2" charset="0"/>
                <a:cs typeface="Arial" charset="0"/>
              </a:rPr>
              <a:t> </a:t>
            </a:r>
            <a:r>
              <a:rPr lang="en-GB" sz="2300" dirty="0" err="1">
                <a:latin typeface="Visual Geez Unicode" pitchFamily="2" charset="0"/>
                <a:cs typeface="Arial" charset="0"/>
              </a:rPr>
              <a:t>ሊበደሩ</a:t>
            </a:r>
            <a:r>
              <a:rPr lang="en-GB" sz="2300" dirty="0">
                <a:latin typeface="Visual Geez Unicode" pitchFamily="2" charset="0"/>
                <a:cs typeface="Arial" charset="0"/>
              </a:rPr>
              <a:t> </a:t>
            </a:r>
            <a:r>
              <a:rPr lang="en-GB" sz="2300" dirty="0" err="1">
                <a:latin typeface="Visual Geez Unicode" pitchFamily="2" charset="0"/>
                <a:cs typeface="Arial" charset="0"/>
              </a:rPr>
              <a:t>እንደሚችሉ</a:t>
            </a:r>
            <a:r>
              <a:rPr lang="en-GB" sz="2300" dirty="0">
                <a:latin typeface="Visual Geez Unicode" pitchFamily="2" charset="0"/>
                <a:cs typeface="Arial" charset="0"/>
              </a:rPr>
              <a:t> </a:t>
            </a:r>
            <a:r>
              <a:rPr lang="en-GB" sz="2300" dirty="0" err="1">
                <a:latin typeface="Visual Geez Unicode" pitchFamily="2" charset="0"/>
                <a:cs typeface="Arial" charset="0"/>
              </a:rPr>
              <a:t>መደንገጉ</a:t>
            </a:r>
            <a:endParaRPr lang="en-GB" sz="2300" dirty="0">
              <a:latin typeface="Visual Geez Unicode" pitchFamily="2" charset="0"/>
              <a:cs typeface="Arial" charset="0"/>
            </a:endParaRPr>
          </a:p>
          <a:p>
            <a:pPr lvl="2" algn="just">
              <a:lnSpc>
                <a:spcPct val="150000"/>
              </a:lnSpc>
            </a:pPr>
            <a:r>
              <a:rPr lang="en-GB" sz="2300" dirty="0" err="1">
                <a:latin typeface="Visual Geez Unicode" pitchFamily="2" charset="0"/>
                <a:cs typeface="Arial" charset="0"/>
              </a:rPr>
              <a:t>በከተማ</a:t>
            </a:r>
            <a:r>
              <a:rPr lang="en-GB" sz="2300" dirty="0">
                <a:latin typeface="Visual Geez Unicode" pitchFamily="2" charset="0"/>
                <a:cs typeface="Arial" charset="0"/>
              </a:rPr>
              <a:t> </a:t>
            </a:r>
            <a:r>
              <a:rPr lang="en-GB" sz="2300" dirty="0" err="1">
                <a:latin typeface="Visual Geez Unicode" pitchFamily="2" charset="0"/>
                <a:cs typeface="Arial" charset="0"/>
              </a:rPr>
              <a:t>አመራርና</a:t>
            </a:r>
            <a:r>
              <a:rPr lang="en-GB" sz="2300" dirty="0">
                <a:latin typeface="Visual Geez Unicode" pitchFamily="2" charset="0"/>
                <a:cs typeface="Arial" charset="0"/>
              </a:rPr>
              <a:t> </a:t>
            </a:r>
            <a:r>
              <a:rPr lang="en-GB" sz="2300" dirty="0" err="1">
                <a:latin typeface="Visual Geez Unicode" pitchFamily="2" charset="0"/>
                <a:cs typeface="Arial" charset="0"/>
              </a:rPr>
              <a:t>ያልተማከለ</a:t>
            </a:r>
            <a:r>
              <a:rPr lang="en-GB" sz="2300" dirty="0">
                <a:latin typeface="Visual Geez Unicode" pitchFamily="2" charset="0"/>
                <a:cs typeface="Arial" charset="0"/>
              </a:rPr>
              <a:t> </a:t>
            </a:r>
            <a:r>
              <a:rPr lang="en-GB" sz="2300" dirty="0" err="1">
                <a:latin typeface="Visual Geez Unicode" pitchFamily="2" charset="0"/>
                <a:cs typeface="Arial" charset="0"/>
              </a:rPr>
              <a:t>አስተዳደር</a:t>
            </a:r>
            <a:r>
              <a:rPr lang="en-GB" sz="2300" dirty="0">
                <a:latin typeface="Visual Geez Unicode" pitchFamily="2" charset="0"/>
                <a:cs typeface="Arial" charset="0"/>
              </a:rPr>
              <a:t> </a:t>
            </a:r>
            <a:r>
              <a:rPr lang="en-GB" sz="2300" dirty="0" err="1">
                <a:latin typeface="Visual Geez Unicode" pitchFamily="2" charset="0"/>
                <a:cs typeface="Arial" charset="0"/>
              </a:rPr>
              <a:t>ፕሮግራም</a:t>
            </a:r>
            <a:r>
              <a:rPr lang="en-GB" sz="2300" dirty="0">
                <a:latin typeface="Visual Geez Unicode" pitchFamily="2" charset="0"/>
                <a:cs typeface="Arial" charset="0"/>
              </a:rPr>
              <a:t> </a:t>
            </a:r>
            <a:r>
              <a:rPr lang="en-GB" sz="2300" dirty="0" err="1">
                <a:latin typeface="Visual Geez Unicode" pitchFamily="2" charset="0"/>
                <a:cs typeface="Arial" charset="0"/>
              </a:rPr>
              <a:t>አማካይነት</a:t>
            </a:r>
            <a:r>
              <a:rPr lang="en-GB" sz="23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300" dirty="0">
                <a:latin typeface="Visual Geez Unicode" pitchFamily="2" charset="0"/>
                <a:cs typeface="Arial" charset="0"/>
              </a:rPr>
              <a:t>የከተሞች </a:t>
            </a:r>
            <a:r>
              <a:rPr lang="en-US" sz="2300" dirty="0" err="1">
                <a:latin typeface="Visual Geez Unicode" pitchFamily="2" charset="0"/>
                <a:cs typeface="Arial" charset="0"/>
              </a:rPr>
              <a:t>ፋይናንስ</a:t>
            </a:r>
            <a:r>
              <a:rPr lang="en-US" sz="23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charset="0"/>
              </a:rPr>
              <a:t>የሚመራበት</a:t>
            </a:r>
            <a:r>
              <a:rPr lang="en-US" sz="23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charset="0"/>
              </a:rPr>
              <a:t>ሥርዓት</a:t>
            </a:r>
            <a:r>
              <a:rPr lang="en-US" sz="23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charset="0"/>
              </a:rPr>
              <a:t>ለመወሰን</a:t>
            </a:r>
            <a:r>
              <a:rPr lang="en-US" sz="23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charset="0"/>
              </a:rPr>
              <a:t>የሚያስችል</a:t>
            </a:r>
            <a:r>
              <a:rPr lang="en-US" sz="23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charset="0"/>
              </a:rPr>
              <a:t>መበደርን</a:t>
            </a:r>
            <a:r>
              <a:rPr lang="en-US" sz="23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charset="0"/>
              </a:rPr>
              <a:t>ጨምሮ</a:t>
            </a:r>
            <a:r>
              <a:rPr lang="en-US" sz="23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charset="0"/>
              </a:rPr>
              <a:t>ናሙና</a:t>
            </a:r>
            <a:r>
              <a:rPr lang="en-US" sz="23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charset="0"/>
              </a:rPr>
              <a:t>ደንብ</a:t>
            </a:r>
            <a:r>
              <a:rPr lang="en-US" sz="23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charset="0"/>
              </a:rPr>
              <a:t>ለክልሎች</a:t>
            </a:r>
            <a:r>
              <a:rPr lang="en-US" sz="23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charset="0"/>
              </a:rPr>
              <a:t>ተሰራጭቷል</a:t>
            </a:r>
            <a:r>
              <a:rPr lang="en-US" sz="2300" dirty="0" smtClean="0">
                <a:latin typeface="Visual Geez Unicode" pitchFamily="2" charset="0"/>
                <a:cs typeface="Arial" charset="0"/>
              </a:rPr>
              <a:t>፡፡ </a:t>
            </a:r>
            <a:r>
              <a:rPr lang="en-US" sz="2300" b="1" dirty="0" err="1" smtClean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ሆኖም</a:t>
            </a:r>
            <a:r>
              <a:rPr lang="en-US" sz="2300" b="1" dirty="0" smtClean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ግን</a:t>
            </a:r>
            <a:r>
              <a:rPr lang="en-US" sz="2300" b="1" dirty="0" smtClean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አሁን</a:t>
            </a:r>
            <a:r>
              <a:rPr lang="en-US" sz="2300" b="1" dirty="0" smtClean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ላይ</a:t>
            </a:r>
            <a:r>
              <a:rPr lang="en-US" sz="2300" b="1" dirty="0" smtClean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  </a:t>
            </a:r>
            <a:r>
              <a:rPr lang="en-US" sz="2300" b="1" dirty="0" err="1" smtClean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ያለዉ</a:t>
            </a:r>
            <a:r>
              <a:rPr lang="en-US" sz="2300" b="1" dirty="0" smtClean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የከተሞቻችን</a:t>
            </a:r>
            <a:r>
              <a:rPr lang="en-US" sz="2300" b="1" dirty="0" smtClean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ሁኔታ</a:t>
            </a:r>
            <a:r>
              <a:rPr lang="en-US" sz="2300" b="1" dirty="0" smtClean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  </a:t>
            </a:r>
            <a:r>
              <a:rPr lang="en-US" sz="2300" b="1" dirty="0" err="1" smtClean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ለመበደር</a:t>
            </a:r>
            <a:r>
              <a:rPr lang="en-US" sz="2300" b="1" dirty="0" smtClean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  </a:t>
            </a:r>
            <a:r>
              <a:rPr lang="en-US" sz="2300" b="1" dirty="0" err="1" smtClean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የሚያስችል</a:t>
            </a:r>
            <a:r>
              <a:rPr lang="en-US" sz="2300" b="1" dirty="0" smtClean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  </a:t>
            </a:r>
            <a:r>
              <a:rPr lang="en-US" sz="2300" b="1" dirty="0" err="1" smtClean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ቁመና</a:t>
            </a:r>
            <a:r>
              <a:rPr lang="en-US" sz="2300" b="1" dirty="0" smtClean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  </a:t>
            </a:r>
            <a:r>
              <a:rPr lang="en-US" sz="2300" b="1" dirty="0" err="1" smtClean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አላቸዉ</a:t>
            </a:r>
            <a:r>
              <a:rPr lang="en-US" sz="2300" b="1" dirty="0" smtClean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  </a:t>
            </a:r>
            <a:r>
              <a:rPr lang="en-US" sz="2300" b="1" dirty="0" err="1" smtClean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ወይ</a:t>
            </a:r>
            <a:r>
              <a:rPr lang="en-US" sz="2300" b="1" dirty="0" smtClean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  </a:t>
            </a:r>
            <a:r>
              <a:rPr lang="en-US" sz="2300" b="1" dirty="0" err="1" smtClean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የሚለዉ</a:t>
            </a:r>
            <a:r>
              <a:rPr lang="en-US" sz="2300" b="1" dirty="0" smtClean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  </a:t>
            </a:r>
            <a:r>
              <a:rPr lang="en-US" sz="2300" b="1" dirty="0" err="1" smtClean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ጉዳይ</a:t>
            </a:r>
            <a:r>
              <a:rPr lang="en-US" sz="2300" b="1" dirty="0" smtClean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  </a:t>
            </a:r>
            <a:r>
              <a:rPr lang="en-US" sz="2300" b="1" dirty="0" err="1" smtClean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አጠያያቂ</a:t>
            </a:r>
            <a:r>
              <a:rPr lang="en-US" sz="2300" b="1" dirty="0" smtClean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   </a:t>
            </a:r>
            <a:r>
              <a:rPr lang="en-US" sz="2300" b="1" dirty="0" err="1" smtClean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ነዉ</a:t>
            </a:r>
            <a:r>
              <a:rPr lang="en-US" sz="2300" b="1" dirty="0" smtClean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????????</a:t>
            </a:r>
            <a:endParaRPr lang="en-US" sz="2300" b="1" dirty="0">
              <a:solidFill>
                <a:srgbClr val="FF0000"/>
              </a:solidFill>
              <a:latin typeface="Visual Geez Unicode" pitchFamily="2" charset="0"/>
              <a:cs typeface="Arial" charset="0"/>
            </a:endParaRPr>
          </a:p>
          <a:p>
            <a:pPr marL="82296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237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400" b="1" i="1" dirty="0" smtClean="0"/>
              <a:t/>
            </a:r>
            <a:br>
              <a:rPr lang="en-US" sz="4400" b="1" i="1" dirty="0" smtClean="0"/>
            </a:br>
            <a:r>
              <a:rPr lang="en-US" sz="2700" b="1" i="1" dirty="0" smtClean="0">
                <a:latin typeface="Visual Geez Unicode" pitchFamily="2" charset="0"/>
              </a:rPr>
              <a:t>4. </a:t>
            </a:r>
            <a:r>
              <a:rPr lang="en-US" sz="2700" b="1" dirty="0" err="1" smtClean="0">
                <a:latin typeface="Visual Geez Unicode" pitchFamily="2" charset="0"/>
                <a:cs typeface="Arial" pitchFamily="34" charset="0"/>
              </a:rPr>
              <a:t>በከተሞች</a:t>
            </a:r>
            <a:r>
              <a:rPr lang="en-US" sz="2700" b="1" dirty="0">
                <a:latin typeface="Visual Geez Unicode" pitchFamily="2" charset="0"/>
                <a:cs typeface="Arial" pitchFamily="34" charset="0"/>
              </a:rPr>
              <a:t> </a:t>
            </a:r>
            <a:r>
              <a:rPr lang="en-US" sz="2700" b="1" dirty="0" err="1">
                <a:latin typeface="Visual Geez Unicode" pitchFamily="2" charset="0"/>
                <a:cs typeface="Arial" pitchFamily="34" charset="0"/>
              </a:rPr>
              <a:t>ልማት</a:t>
            </a:r>
            <a:r>
              <a:rPr lang="en-US" sz="2700" b="1" dirty="0">
                <a:latin typeface="Visual Geez Unicode" pitchFamily="2" charset="0"/>
                <a:cs typeface="Arial" pitchFamily="34" charset="0"/>
              </a:rPr>
              <a:t> </a:t>
            </a:r>
            <a:r>
              <a:rPr lang="en-US" sz="2700" b="1" dirty="0" err="1" smtClean="0">
                <a:latin typeface="Visual Geez Unicode" pitchFamily="2" charset="0"/>
                <a:cs typeface="Arial" pitchFamily="34" charset="0"/>
              </a:rPr>
              <a:t>ፋይናንስ</a:t>
            </a:r>
            <a:r>
              <a:rPr lang="en-US" sz="2700" b="1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700" b="1" dirty="0">
                <a:latin typeface="Visual Geez Unicode" pitchFamily="2" charset="0"/>
                <a:cs typeface="Arial" pitchFamily="34" charset="0"/>
              </a:rPr>
              <a:t> </a:t>
            </a:r>
            <a:r>
              <a:rPr lang="en-US" sz="2700" b="1" dirty="0" err="1" smtClean="0">
                <a:latin typeface="Visual Geez Unicode" pitchFamily="2" charset="0"/>
                <a:cs typeface="Arial" pitchFamily="34" charset="0"/>
              </a:rPr>
              <a:t>ላይ</a:t>
            </a:r>
            <a:r>
              <a:rPr lang="en-US" sz="2700" b="1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700" b="1" dirty="0">
                <a:latin typeface="Visual Geez Unicode" pitchFamily="2" charset="0"/>
                <a:cs typeface="Arial" pitchFamily="34" charset="0"/>
              </a:rPr>
              <a:t> የሚስተዋሉ </a:t>
            </a:r>
            <a:r>
              <a:rPr lang="en-US" sz="2700" b="1" dirty="0" err="1">
                <a:latin typeface="Visual Geez Unicode" pitchFamily="2" charset="0"/>
                <a:cs typeface="Arial" pitchFamily="34" charset="0"/>
              </a:rPr>
              <a:t>ችግሮች</a:t>
            </a:r>
            <a:r>
              <a:rPr lang="en-US" sz="2700" dirty="0">
                <a:latin typeface="Visual Geez Unicode" pitchFamily="2" charset="0"/>
                <a:cs typeface="Arial" pitchFamily="34" charset="0"/>
              </a:rPr>
              <a:t/>
            </a:r>
            <a:br>
              <a:rPr lang="en-US" sz="2700" dirty="0">
                <a:latin typeface="Visual Geez Unicode" pitchFamily="2" charset="0"/>
                <a:cs typeface="Arial" pitchFamily="34" charset="0"/>
              </a:rPr>
            </a:br>
            <a:endParaRPr lang="en-US" dirty="0">
              <a:latin typeface="Visual Geez Unicod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95400"/>
            <a:ext cx="7498080" cy="4953000"/>
          </a:xfrm>
        </p:spPr>
        <p:txBody>
          <a:bodyPr/>
          <a:lstStyle/>
          <a:p>
            <a:pPr marL="82296" indent="0" algn="just">
              <a:lnSpc>
                <a:spcPct val="150000"/>
              </a:lnSpc>
              <a:buNone/>
            </a:pPr>
            <a:r>
              <a:rPr lang="en-US" sz="2000" b="1" i="1" u="sng" dirty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በአጠቃላይ  የሚስተዋሉ </a:t>
            </a:r>
            <a:r>
              <a:rPr lang="en-US" sz="2000" b="1" i="1" u="sng" dirty="0" err="1" smtClean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ችግሮች</a:t>
            </a:r>
            <a:endParaRPr lang="en-US" sz="2000" b="1" i="1" u="sng" dirty="0" smtClean="0">
              <a:solidFill>
                <a:srgbClr val="FF0000"/>
              </a:solidFill>
              <a:latin typeface="Visual Geez Unicode" pitchFamily="2" charset="0"/>
              <a:cs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i="1" dirty="0" err="1" smtClean="0">
                <a:latin typeface="Visual Geez Unicode" pitchFamily="2" charset="0"/>
                <a:cs typeface="Arial" charset="0"/>
              </a:rPr>
              <a:t>የአቅም</a:t>
            </a:r>
            <a:r>
              <a:rPr lang="en-US" sz="2000" i="1" dirty="0" smtClean="0">
                <a:latin typeface="Visual Geez Unicode" pitchFamily="2" charset="0"/>
                <a:cs typeface="Arial" charset="0"/>
              </a:rPr>
              <a:t>  </a:t>
            </a:r>
            <a:r>
              <a:rPr lang="en-US" sz="2000" i="1" dirty="0" err="1" smtClean="0">
                <a:latin typeface="Visual Geez Unicode" pitchFamily="2" charset="0"/>
                <a:cs typeface="Arial" charset="0"/>
              </a:rPr>
              <a:t>ዉስንነት</a:t>
            </a:r>
            <a:r>
              <a:rPr lang="en-US" sz="2000" i="1" dirty="0" smtClean="0">
                <a:latin typeface="Visual Geez Unicode" pitchFamily="2" charset="0"/>
                <a:cs typeface="Arial" charset="0"/>
              </a:rPr>
              <a:t>፣</a:t>
            </a:r>
          </a:p>
          <a:p>
            <a:pPr algn="just">
              <a:lnSpc>
                <a:spcPct val="150000"/>
              </a:lnSpc>
            </a:pPr>
            <a:r>
              <a:rPr lang="am-ET" sz="2000" i="1" dirty="0" smtClean="0">
                <a:latin typeface="Arial" charset="0"/>
                <a:cs typeface="Arial" charset="0"/>
              </a:rPr>
              <a:t>ብልሹ </a:t>
            </a:r>
            <a:r>
              <a:rPr lang="am-ET" sz="2000" i="1" dirty="0">
                <a:latin typeface="Arial" charset="0"/>
                <a:cs typeface="Arial" charset="0"/>
              </a:rPr>
              <a:t>አሰራር አመለካከትና ተግባር የበላይነት መያዝ</a:t>
            </a:r>
            <a:r>
              <a:rPr lang="am-ET" sz="2000" i="1" dirty="0" smtClean="0">
                <a:latin typeface="Arial" charset="0"/>
                <a:cs typeface="Arial" charset="0"/>
              </a:rPr>
              <a:t>፣</a:t>
            </a:r>
            <a:endParaRPr lang="en-US" sz="2000" i="1" dirty="0" smtClean="0">
              <a:latin typeface="Visual Geez Unicode" pitchFamily="2" charset="0"/>
              <a:cs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am-ET" sz="2000" i="1" dirty="0" smtClean="0">
                <a:latin typeface="Arial" charset="0"/>
                <a:cs typeface="Arial" charset="0"/>
              </a:rPr>
              <a:t>በባለድርሻ </a:t>
            </a:r>
            <a:r>
              <a:rPr lang="am-ET" sz="2000" i="1" dirty="0">
                <a:latin typeface="Arial" charset="0"/>
                <a:cs typeface="Arial" charset="0"/>
              </a:rPr>
              <a:t>አካላት መካከል ቅንጅት አለመኖር</a:t>
            </a:r>
            <a:r>
              <a:rPr lang="am-ET" sz="2000" i="1" dirty="0" smtClean="0">
                <a:latin typeface="Arial" charset="0"/>
                <a:cs typeface="Arial" charset="0"/>
              </a:rPr>
              <a:t>፣</a:t>
            </a:r>
            <a:endParaRPr lang="en-US" sz="2000" i="1" dirty="0" smtClean="0">
              <a:latin typeface="Visual Geez Unicode" pitchFamily="2" charset="0"/>
              <a:cs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am-ET" sz="2000" i="1" dirty="0" smtClean="0">
                <a:latin typeface="Arial" charset="0"/>
                <a:cs typeface="Arial" charset="0"/>
              </a:rPr>
              <a:t>የገቢ </a:t>
            </a:r>
            <a:r>
              <a:rPr lang="am-ET" sz="2000" i="1" dirty="0">
                <a:latin typeface="Arial" charset="0"/>
                <a:cs typeface="Arial" charset="0"/>
              </a:rPr>
              <a:t>መሰረታዊ መረጃዎች በአግባቡ አለመደራጀት</a:t>
            </a:r>
            <a:r>
              <a:rPr lang="am-ET" sz="2000" i="1" dirty="0" smtClean="0">
                <a:latin typeface="Arial" charset="0"/>
                <a:cs typeface="Arial" charset="0"/>
              </a:rPr>
              <a:t>፣</a:t>
            </a:r>
            <a:endParaRPr lang="en-US" sz="2000" i="1" dirty="0" smtClean="0">
              <a:latin typeface="Visual Geez Unicode" pitchFamily="2" charset="0"/>
              <a:cs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am-ET" sz="2000" i="1" dirty="0" smtClean="0">
                <a:latin typeface="Arial" charset="0"/>
                <a:cs typeface="Arial" charset="0"/>
              </a:rPr>
              <a:t>የማዘጋጃ </a:t>
            </a:r>
            <a:r>
              <a:rPr lang="am-ET" sz="2000" i="1" dirty="0">
                <a:latin typeface="Arial" charset="0"/>
                <a:cs typeface="Arial" charset="0"/>
              </a:rPr>
              <a:t>ቤት ገቢዎች በመንግሰት ታክስ ሪፎርም </a:t>
            </a:r>
            <a:r>
              <a:rPr lang="am-ET" sz="2000" i="1" dirty="0" smtClean="0">
                <a:latin typeface="Arial" charset="0"/>
                <a:cs typeface="Arial" charset="0"/>
              </a:rPr>
              <a:t>አለመታቀፋቸው</a:t>
            </a:r>
            <a:r>
              <a:rPr lang="en-US" sz="2000" i="1" dirty="0" smtClean="0">
                <a:latin typeface="Visual Geez Unicode" pitchFamily="2" charset="0"/>
                <a:cs typeface="Arial" charset="0"/>
              </a:rPr>
              <a:t>፣</a:t>
            </a:r>
          </a:p>
          <a:p>
            <a:pPr algn="just">
              <a:lnSpc>
                <a:spcPct val="150000"/>
              </a:lnSpc>
            </a:pPr>
            <a:r>
              <a:rPr lang="am-ET" sz="2000" i="1" dirty="0" smtClean="0">
                <a:latin typeface="Arial" charset="0"/>
                <a:cs typeface="Arial" charset="0"/>
              </a:rPr>
              <a:t>ድጋፍን ጠባቂ</a:t>
            </a:r>
            <a:r>
              <a:rPr lang="en-US" sz="2000" i="1" dirty="0" smtClean="0">
                <a:latin typeface="Visual Geez Unicode" pitchFamily="2" charset="0"/>
                <a:cs typeface="Arial" charset="0"/>
              </a:rPr>
              <a:t> </a:t>
            </a:r>
            <a:r>
              <a:rPr lang="am-ET" sz="2000" i="1" dirty="0" smtClean="0">
                <a:latin typeface="Arial" charset="0"/>
                <a:cs typeface="Arial" charset="0"/>
              </a:rPr>
              <a:t>/</a:t>
            </a:r>
            <a:r>
              <a:rPr lang="am-ET" sz="2000" i="1" dirty="0">
                <a:latin typeface="Arial" charset="0"/>
                <a:cs typeface="Arial" charset="0"/>
              </a:rPr>
              <a:t>ጥገኛ የመሆን </a:t>
            </a:r>
            <a:r>
              <a:rPr lang="am-ET" sz="2000" i="1" dirty="0" smtClean="0">
                <a:latin typeface="Arial" charset="0"/>
                <a:cs typeface="Arial" charset="0"/>
              </a:rPr>
              <a:t>ዝንባሌ</a:t>
            </a:r>
            <a:r>
              <a:rPr lang="en-US" sz="2000" i="1" dirty="0" smtClean="0">
                <a:latin typeface="Visual Geez Unicode" pitchFamily="2" charset="0"/>
                <a:cs typeface="Arial" charset="0"/>
              </a:rPr>
              <a:t>፣</a:t>
            </a:r>
          </a:p>
          <a:p>
            <a:pPr algn="just">
              <a:lnSpc>
                <a:spcPct val="150000"/>
              </a:lnSpc>
            </a:pPr>
            <a:r>
              <a:rPr lang="am-ET" sz="2000" i="1" dirty="0" smtClean="0">
                <a:latin typeface="Arial" charset="0"/>
                <a:cs typeface="Arial" charset="0"/>
              </a:rPr>
              <a:t>የከተማ </a:t>
            </a:r>
            <a:r>
              <a:rPr lang="am-ET" sz="2000" i="1" dirty="0">
                <a:latin typeface="Arial" charset="0"/>
                <a:cs typeface="Arial" charset="0"/>
              </a:rPr>
              <a:t>አስተዳደሮች የመበደር ብቃት የሌላቸው መሆን </a:t>
            </a:r>
            <a:r>
              <a:rPr lang="en-US" sz="2000" i="1" dirty="0" err="1" smtClean="0">
                <a:latin typeface="Visual Geez Unicode" pitchFamily="2" charset="0"/>
                <a:cs typeface="Arial" charset="0"/>
              </a:rPr>
              <a:t>እና</a:t>
            </a:r>
            <a:r>
              <a:rPr lang="en-US" sz="2000" i="1" dirty="0" smtClean="0">
                <a:latin typeface="Visual Geez Unicode" pitchFamily="2" charset="0"/>
                <a:cs typeface="Arial" charset="0"/>
              </a:rPr>
              <a:t>  የመሳሰሉት  </a:t>
            </a:r>
            <a:r>
              <a:rPr lang="en-US" sz="2000" i="1" dirty="0" err="1" smtClean="0">
                <a:latin typeface="Visual Geez Unicode" pitchFamily="2" charset="0"/>
                <a:cs typeface="Arial" charset="0"/>
              </a:rPr>
              <a:t>ናቸዉ</a:t>
            </a:r>
            <a:r>
              <a:rPr lang="en-US" sz="2000" i="1" dirty="0" smtClean="0">
                <a:latin typeface="Visual Geez Unicode" pitchFamily="2" charset="0"/>
                <a:cs typeface="Arial" charset="0"/>
              </a:rPr>
              <a:t>፡፡</a:t>
            </a:r>
          </a:p>
          <a:p>
            <a:pPr algn="just">
              <a:lnSpc>
                <a:spcPct val="150000"/>
              </a:lnSpc>
            </a:pPr>
            <a:endParaRPr lang="en-US" sz="2000" i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39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i="1" dirty="0" err="1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በከተሞች</a:t>
            </a:r>
            <a:r>
              <a:rPr lang="en-US" sz="3100" b="1" i="1" dirty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3100" b="1" i="1" dirty="0" err="1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የራስ</a:t>
            </a:r>
            <a:r>
              <a:rPr lang="en-US" sz="3100" b="1" i="1" dirty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3100" b="1" i="1" dirty="0" err="1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ገቢ</a:t>
            </a:r>
            <a:r>
              <a:rPr lang="en-US" sz="3100" b="1" i="1" dirty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3100" b="1" i="1" dirty="0" err="1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ላይ</a:t>
            </a:r>
            <a:r>
              <a:rPr lang="en-US" sz="3100" b="1" i="1" dirty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 የሚስተዋሉ </a:t>
            </a:r>
            <a:r>
              <a:rPr lang="en-US" sz="3100" b="1" i="1" dirty="0" err="1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ችግሮች</a:t>
            </a:r>
            <a:r>
              <a:rPr lang="en-US" sz="3100" b="1" i="1" dirty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/>
            </a:r>
            <a:br>
              <a:rPr lang="en-US" sz="3100" b="1" i="1" dirty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</a:b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066800"/>
            <a:ext cx="7498080" cy="5181600"/>
          </a:xfrm>
        </p:spPr>
        <p:txBody>
          <a:bodyPr>
            <a:normAutofit lnSpcReduction="10000"/>
          </a:bodyPr>
          <a:lstStyle/>
          <a:p>
            <a:pPr marL="547688" lvl="1" indent="-200025" algn="just">
              <a:lnSpc>
                <a:spcPct val="150000"/>
              </a:lnSpc>
              <a:buFont typeface="Verdana" pitchFamily="34" charset="0"/>
              <a:buChar char="◦"/>
            </a:pPr>
            <a:r>
              <a:rPr lang="en-US" sz="2000" dirty="0" err="1" smtClean="0">
                <a:latin typeface="Arial" charset="0"/>
                <a:cs typeface="Arial" charset="0"/>
              </a:rPr>
              <a:t>ያልተማከለ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የመንግስት </a:t>
            </a:r>
            <a:r>
              <a:rPr lang="en-US" sz="2000" dirty="0" err="1">
                <a:latin typeface="Arial" charset="0"/>
                <a:cs typeface="Arial" charset="0"/>
              </a:rPr>
              <a:t>አስተዳደር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ሥርዓት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አለመስፋት</a:t>
            </a:r>
            <a:r>
              <a:rPr lang="en-US" sz="2000" dirty="0" smtClean="0">
                <a:latin typeface="Arial" charset="0"/>
                <a:cs typeface="Arial" charset="0"/>
              </a:rPr>
              <a:t>፣</a:t>
            </a:r>
            <a:endParaRPr lang="en-US" sz="2000" dirty="0">
              <a:latin typeface="Arial" charset="0"/>
              <a:cs typeface="Arial" charset="0"/>
            </a:endParaRPr>
          </a:p>
          <a:p>
            <a:pPr marL="547688" lvl="1" indent="-200025" algn="just">
              <a:lnSpc>
                <a:spcPct val="150000"/>
              </a:lnSpc>
              <a:buFont typeface="Verdana" pitchFamily="34" charset="0"/>
              <a:buChar char="◦"/>
            </a:pPr>
            <a:r>
              <a:rPr lang="en-US" sz="2000" dirty="0" err="1">
                <a:latin typeface="Arial" charset="0"/>
                <a:cs typeface="Arial" charset="0"/>
              </a:rPr>
              <a:t>ዕምቅ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የገቢ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አቅም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ለይቶ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አለማወቅ</a:t>
            </a:r>
            <a:r>
              <a:rPr lang="en-US" sz="2000" dirty="0" smtClean="0">
                <a:latin typeface="Arial" charset="0"/>
                <a:cs typeface="Arial" charset="0"/>
              </a:rPr>
              <a:t>፣</a:t>
            </a:r>
            <a:endParaRPr lang="en-US" sz="2000" dirty="0">
              <a:latin typeface="Arial" charset="0"/>
              <a:cs typeface="Arial" charset="0"/>
            </a:endParaRPr>
          </a:p>
          <a:p>
            <a:pPr marL="547688" lvl="1" indent="-200025" algn="just">
              <a:lnSpc>
                <a:spcPct val="150000"/>
              </a:lnSpc>
              <a:buFont typeface="Verdana" pitchFamily="34" charset="0"/>
              <a:buChar char="◦"/>
            </a:pPr>
            <a:r>
              <a:rPr lang="en-US" sz="2000" dirty="0">
                <a:latin typeface="Arial" charset="0"/>
                <a:cs typeface="Arial" charset="0"/>
              </a:rPr>
              <a:t>መሬት </a:t>
            </a:r>
            <a:r>
              <a:rPr lang="en-US" sz="2000" dirty="0" err="1">
                <a:latin typeface="Arial" charset="0"/>
                <a:cs typeface="Arial" charset="0"/>
              </a:rPr>
              <a:t>ጋር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የተቆራኙ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ገቢዎችን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በአግባቡ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አለመያዝ</a:t>
            </a:r>
            <a:r>
              <a:rPr lang="en-US" sz="2000" dirty="0">
                <a:latin typeface="Arial" charset="0"/>
                <a:cs typeface="Arial" charset="0"/>
              </a:rPr>
              <a:t>፣</a:t>
            </a:r>
          </a:p>
          <a:p>
            <a:pPr marL="547688" lvl="1" indent="-200025" algn="just">
              <a:lnSpc>
                <a:spcPct val="150000"/>
              </a:lnSpc>
              <a:buFont typeface="Verdana" pitchFamily="34" charset="0"/>
              <a:buChar char="◦"/>
            </a:pPr>
            <a:r>
              <a:rPr lang="en-US" sz="2000" dirty="0" err="1">
                <a:latin typeface="Arial" charset="0"/>
                <a:cs typeface="Arial" charset="0"/>
              </a:rPr>
              <a:t>የማዘጋጃ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ቤት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ገቢ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ርዕሶች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የታክስ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ሪፎርም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ሥርዓት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ውስጥ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ተካተው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በስፋት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አለመታየታቸው</a:t>
            </a:r>
            <a:r>
              <a:rPr lang="en-US" sz="2000" dirty="0" smtClean="0">
                <a:latin typeface="Arial" charset="0"/>
                <a:cs typeface="Arial" charset="0"/>
              </a:rPr>
              <a:t>፣</a:t>
            </a:r>
            <a:endParaRPr lang="en-US" sz="2000" dirty="0">
              <a:latin typeface="Arial" charset="0"/>
              <a:cs typeface="Arial" charset="0"/>
            </a:endParaRPr>
          </a:p>
          <a:p>
            <a:pPr marL="547688" lvl="1" indent="-200025" algn="just">
              <a:lnSpc>
                <a:spcPct val="150000"/>
              </a:lnSpc>
              <a:buFont typeface="Verdana" pitchFamily="34" charset="0"/>
              <a:buChar char="◦"/>
            </a:pPr>
            <a:r>
              <a:rPr lang="en-US" sz="2000" dirty="0" err="1">
                <a:latin typeface="Arial" charset="0"/>
                <a:cs typeface="Arial" charset="0"/>
              </a:rPr>
              <a:t>የከተማ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ንብረቶችን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ገቢ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በሚያስገኝ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አግባብ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አለመጠቀም</a:t>
            </a:r>
            <a:r>
              <a:rPr lang="en-US" sz="2000" dirty="0" smtClean="0">
                <a:latin typeface="Arial" charset="0"/>
                <a:cs typeface="Arial" charset="0"/>
              </a:rPr>
              <a:t>፣</a:t>
            </a:r>
            <a:endParaRPr lang="en-US" sz="2000" dirty="0">
              <a:latin typeface="Arial" charset="0"/>
              <a:cs typeface="Arial" charset="0"/>
            </a:endParaRPr>
          </a:p>
          <a:p>
            <a:pPr marL="547688" lvl="1" indent="-200025" algn="just">
              <a:lnSpc>
                <a:spcPct val="150000"/>
              </a:lnSpc>
              <a:buFont typeface="Verdana" pitchFamily="34" charset="0"/>
              <a:buChar char="◦"/>
            </a:pPr>
            <a:r>
              <a:rPr lang="en-US" sz="2000" dirty="0" err="1">
                <a:latin typeface="Arial" charset="0"/>
                <a:cs typeface="Arial" charset="0"/>
              </a:rPr>
              <a:t>በከተሞች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ገበያ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ቦታ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ላይ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የሚሰበሰቡ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ቀረጦች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እንደትክክለኛ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ሃሳብመውሰድ</a:t>
            </a:r>
            <a:r>
              <a:rPr lang="en-US" sz="2000" dirty="0" smtClean="0">
                <a:latin typeface="Arial" charset="0"/>
                <a:cs typeface="Arial" charset="0"/>
              </a:rPr>
              <a:t>፣</a:t>
            </a:r>
            <a:endParaRPr lang="en-US" sz="2000" dirty="0">
              <a:latin typeface="Arial" charset="0"/>
              <a:cs typeface="Arial" charset="0"/>
            </a:endParaRPr>
          </a:p>
          <a:p>
            <a:pPr marL="547688" lvl="1" indent="-200025" algn="just">
              <a:lnSpc>
                <a:spcPct val="150000"/>
              </a:lnSpc>
              <a:buFont typeface="Verdana" pitchFamily="34" charset="0"/>
              <a:buChar char="◦"/>
            </a:pPr>
            <a:r>
              <a:rPr lang="en-US" sz="2000" dirty="0" err="1">
                <a:latin typeface="Arial" charset="0"/>
                <a:cs typeface="Arial" charset="0"/>
              </a:rPr>
              <a:t>በአገልግሎት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ክፍያ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አተማመንና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አሰባሰብ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ላይ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የሚስተዋለው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ችግር</a:t>
            </a:r>
            <a:r>
              <a:rPr lang="en-US" sz="2000" dirty="0" smtClean="0">
                <a:latin typeface="Arial" charset="0"/>
                <a:cs typeface="Arial" charset="0"/>
              </a:rPr>
              <a:t>፣</a:t>
            </a:r>
            <a:endParaRPr lang="en-US" sz="2000" dirty="0">
              <a:latin typeface="Arial" charset="0"/>
              <a:cs typeface="Arial" charset="0"/>
            </a:endParaRPr>
          </a:p>
          <a:p>
            <a:pPr marL="547688" lvl="1" indent="-200025" algn="just">
              <a:lnSpc>
                <a:spcPct val="150000"/>
              </a:lnSpc>
              <a:buFont typeface="Verdana" pitchFamily="34" charset="0"/>
              <a:buChar char="◦"/>
            </a:pPr>
            <a:r>
              <a:rPr lang="en-US" sz="2000" dirty="0" err="1">
                <a:latin typeface="Arial" charset="0"/>
                <a:cs typeface="Arial" charset="0"/>
              </a:rPr>
              <a:t>በግብር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አስገዳጅነት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ላይ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ውስንነት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መኖር</a:t>
            </a:r>
            <a:r>
              <a:rPr lang="en-US" sz="2000" dirty="0" smtClean="0">
                <a:latin typeface="Arial" charset="0"/>
                <a:cs typeface="Arial" charset="0"/>
              </a:rPr>
              <a:t>፣</a:t>
            </a:r>
            <a:endParaRPr lang="en-US" sz="2000" dirty="0">
              <a:latin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7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Visual Geez Unicode" pitchFamily="2" charset="0"/>
                <a:cs typeface="Arial" charset="0"/>
              </a:rPr>
              <a:t>በሃብት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Visual Geez Unicode" pitchFamily="2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Visual Geez Unicode" pitchFamily="2" charset="0"/>
                <a:cs typeface="Arial" charset="0"/>
              </a:rPr>
              <a:t>አጠቃቀም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Visual Geez Unicode" pitchFamily="2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Visual Geez Unicode" pitchFamily="2" charset="0"/>
                <a:cs typeface="Arial" charset="0"/>
              </a:rPr>
              <a:t>ላይ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Visual Geez Unicode" pitchFamily="2" charset="0"/>
                <a:cs typeface="Arial" charset="0"/>
              </a:rPr>
              <a:t> የሚስተዋሉ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Visual Geez Unicode" pitchFamily="2" charset="0"/>
                <a:cs typeface="Arial" charset="0"/>
              </a:rPr>
              <a:t>ችግሮች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Visual Geez Unicod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267200"/>
          </a:xfrm>
        </p:spPr>
        <p:txBody>
          <a:bodyPr/>
          <a:lstStyle/>
          <a:p>
            <a:pPr marL="547688" lvl="1" indent="-200025" algn="just">
              <a:lnSpc>
                <a:spcPct val="150000"/>
              </a:lnSpc>
              <a:buFont typeface="Verdana" pitchFamily="34" charset="0"/>
              <a:buChar char="◦"/>
            </a:pPr>
            <a:r>
              <a:rPr lang="en-US" sz="2400" dirty="0" err="1">
                <a:latin typeface="Visual Geez Unicode" pitchFamily="2" charset="0"/>
                <a:cs typeface="Arial" charset="0"/>
              </a:rPr>
              <a:t>ለከተሞች</a:t>
            </a:r>
            <a:r>
              <a:rPr lang="en-US" sz="24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400" dirty="0" err="1">
                <a:latin typeface="Visual Geez Unicode" pitchFamily="2" charset="0"/>
                <a:cs typeface="Arial" charset="0"/>
              </a:rPr>
              <a:t>ተስማሚ</a:t>
            </a:r>
            <a:r>
              <a:rPr lang="en-US" sz="24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400" dirty="0" err="1">
                <a:latin typeface="Visual Geez Unicode" pitchFamily="2" charset="0"/>
                <a:cs typeface="Arial" charset="0"/>
              </a:rPr>
              <a:t>የሆነ</a:t>
            </a:r>
            <a:r>
              <a:rPr lang="en-US" sz="24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400" dirty="0" err="1">
                <a:latin typeface="Visual Geez Unicode" pitchFamily="2" charset="0"/>
                <a:cs typeface="Arial" charset="0"/>
              </a:rPr>
              <a:t>የፋይናንስ</a:t>
            </a:r>
            <a:r>
              <a:rPr lang="en-US" sz="24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400" dirty="0" err="1">
                <a:latin typeface="Visual Geez Unicode" pitchFamily="2" charset="0"/>
                <a:cs typeface="Arial" charset="0"/>
              </a:rPr>
              <a:t>ሥርዓት</a:t>
            </a:r>
            <a:r>
              <a:rPr lang="en-US" sz="24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400" dirty="0" err="1" smtClean="0">
                <a:latin typeface="Visual Geez Unicode" pitchFamily="2" charset="0"/>
                <a:cs typeface="Arial" charset="0"/>
              </a:rPr>
              <a:t>አለመኖር</a:t>
            </a:r>
            <a:r>
              <a:rPr lang="en-US" sz="2400" dirty="0" smtClean="0">
                <a:latin typeface="Visual Geez Unicode" pitchFamily="2" charset="0"/>
                <a:cs typeface="Arial" charset="0"/>
              </a:rPr>
              <a:t>.</a:t>
            </a:r>
            <a:endParaRPr lang="en-US" sz="2400" dirty="0">
              <a:latin typeface="Visual Geez Unicode" pitchFamily="2" charset="0"/>
              <a:cs typeface="Arial" charset="0"/>
            </a:endParaRPr>
          </a:p>
          <a:p>
            <a:pPr marL="547688" lvl="1" indent="-200025" algn="just">
              <a:lnSpc>
                <a:spcPct val="150000"/>
              </a:lnSpc>
              <a:buFont typeface="Verdana" pitchFamily="34" charset="0"/>
              <a:buChar char="◦"/>
            </a:pPr>
            <a:r>
              <a:rPr lang="en-US" sz="2400" dirty="0" err="1">
                <a:latin typeface="Visual Geez Unicode" pitchFamily="2" charset="0"/>
                <a:cs typeface="Arial" charset="0"/>
              </a:rPr>
              <a:t>ደካማ</a:t>
            </a:r>
            <a:r>
              <a:rPr lang="en-US" sz="24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400" dirty="0" err="1">
                <a:latin typeface="Visual Geez Unicode" pitchFamily="2" charset="0"/>
                <a:cs typeface="Arial" charset="0"/>
              </a:rPr>
              <a:t>የበጀትናፋይናንስ</a:t>
            </a:r>
            <a:r>
              <a:rPr lang="en-US" sz="24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400" dirty="0" err="1">
                <a:latin typeface="Visual Geez Unicode" pitchFamily="2" charset="0"/>
                <a:cs typeface="Arial" charset="0"/>
              </a:rPr>
              <a:t>አስተዳደር</a:t>
            </a:r>
            <a:r>
              <a:rPr lang="en-US" sz="24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400" dirty="0" err="1" smtClean="0">
                <a:latin typeface="Visual Geez Unicode" pitchFamily="2" charset="0"/>
                <a:cs typeface="Arial" charset="0"/>
              </a:rPr>
              <a:t>መኖር</a:t>
            </a:r>
            <a:r>
              <a:rPr lang="en-US" sz="2400" dirty="0" smtClean="0">
                <a:latin typeface="Visual Geez Unicode" pitchFamily="2" charset="0"/>
                <a:cs typeface="Arial" charset="0"/>
              </a:rPr>
              <a:t>.</a:t>
            </a:r>
            <a:endParaRPr lang="en-US" sz="2400" dirty="0">
              <a:latin typeface="Visual Geez Unicode" pitchFamily="2" charset="0"/>
              <a:cs typeface="Arial" charset="0"/>
            </a:endParaRPr>
          </a:p>
          <a:p>
            <a:pPr marL="547688" lvl="1" indent="-200025" algn="just">
              <a:lnSpc>
                <a:spcPct val="150000"/>
              </a:lnSpc>
              <a:buFont typeface="Verdana" pitchFamily="34" charset="0"/>
              <a:buChar char="◦"/>
            </a:pPr>
            <a:r>
              <a:rPr lang="en-US" sz="2400" dirty="0" err="1">
                <a:latin typeface="Visual Geez Unicode" pitchFamily="2" charset="0"/>
                <a:cs typeface="Arial" charset="0"/>
              </a:rPr>
              <a:t>የወጪ</a:t>
            </a:r>
            <a:r>
              <a:rPr lang="en-US" sz="24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400" dirty="0" err="1">
                <a:latin typeface="Visual Geez Unicode" pitchFamily="2" charset="0"/>
                <a:cs typeface="Arial" charset="0"/>
              </a:rPr>
              <a:t>ማዕከሎች</a:t>
            </a:r>
            <a:r>
              <a:rPr lang="en-US" sz="24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400" dirty="0" err="1">
                <a:latin typeface="Visual Geez Unicode" pitchFamily="2" charset="0"/>
                <a:cs typeface="Arial" charset="0"/>
              </a:rPr>
              <a:t>በአግባቡ</a:t>
            </a:r>
            <a:r>
              <a:rPr lang="en-US" sz="24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400" dirty="0" err="1">
                <a:latin typeface="Visual Geez Unicode" pitchFamily="2" charset="0"/>
                <a:cs typeface="Arial" charset="0"/>
              </a:rPr>
              <a:t>ተለይተው</a:t>
            </a:r>
            <a:r>
              <a:rPr lang="en-US" sz="24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400" dirty="0" err="1">
                <a:latin typeface="Visual Geez Unicode" pitchFamily="2" charset="0"/>
                <a:cs typeface="Arial" charset="0"/>
              </a:rPr>
              <a:t>በበቂ</a:t>
            </a:r>
            <a:r>
              <a:rPr lang="en-US" sz="24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400" dirty="0" err="1" smtClean="0">
                <a:latin typeface="Visual Geez Unicode" pitchFamily="2" charset="0"/>
                <a:cs typeface="Arial" charset="0"/>
              </a:rPr>
              <a:t>አለመደራጀት</a:t>
            </a:r>
            <a:r>
              <a:rPr lang="en-US" sz="2400" dirty="0" smtClean="0">
                <a:latin typeface="Visual Geez Unicode" pitchFamily="2" charset="0"/>
                <a:cs typeface="Arial" charset="0"/>
              </a:rPr>
              <a:t>.</a:t>
            </a:r>
            <a:endParaRPr lang="en-US" sz="2400" dirty="0">
              <a:latin typeface="Visual Geez Unicode" pitchFamily="2" charset="0"/>
              <a:cs typeface="Arial" charset="0"/>
            </a:endParaRPr>
          </a:p>
          <a:p>
            <a:pPr marL="547688" lvl="1" indent="-200025" algn="just">
              <a:lnSpc>
                <a:spcPct val="150000"/>
              </a:lnSpc>
              <a:buFont typeface="Verdana" pitchFamily="34" charset="0"/>
              <a:buChar char="◦"/>
            </a:pPr>
            <a:r>
              <a:rPr lang="en-US" sz="2400" dirty="0" err="1">
                <a:latin typeface="Visual Geez Unicode" pitchFamily="2" charset="0"/>
                <a:cs typeface="Arial" charset="0"/>
              </a:rPr>
              <a:t>የግዢ</a:t>
            </a:r>
            <a:r>
              <a:rPr lang="en-US" sz="24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400" dirty="0" err="1">
                <a:latin typeface="Visual Geez Unicode" pitchFamily="2" charset="0"/>
                <a:cs typeface="Arial" charset="0"/>
              </a:rPr>
              <a:t>አስተዳደር</a:t>
            </a:r>
            <a:r>
              <a:rPr lang="en-US" sz="24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400" dirty="0" err="1">
                <a:latin typeface="Visual Geez Unicode" pitchFamily="2" charset="0"/>
                <a:cs typeface="Arial" charset="0"/>
              </a:rPr>
              <a:t>ደካማ</a:t>
            </a:r>
            <a:r>
              <a:rPr lang="en-US" sz="24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400" dirty="0" err="1" smtClean="0">
                <a:latin typeface="Visual Geez Unicode" pitchFamily="2" charset="0"/>
                <a:cs typeface="Arial" charset="0"/>
              </a:rPr>
              <a:t>መሆን</a:t>
            </a:r>
            <a:r>
              <a:rPr lang="en-US" sz="2400" dirty="0">
                <a:latin typeface="Visual Geez Unicode" pitchFamily="2" charset="0"/>
                <a:cs typeface="Arial" charset="0"/>
              </a:rPr>
              <a:t>፣</a:t>
            </a:r>
          </a:p>
          <a:p>
            <a:pPr marL="547688" lvl="1" indent="-200025" algn="just">
              <a:lnSpc>
                <a:spcPct val="150000"/>
              </a:lnSpc>
              <a:buFont typeface="Verdana" pitchFamily="34" charset="0"/>
              <a:buChar char="◦"/>
            </a:pPr>
            <a:r>
              <a:rPr lang="en-US" sz="2400" dirty="0" err="1">
                <a:latin typeface="Visual Geez Unicode" pitchFamily="2" charset="0"/>
                <a:cs typeface="Arial" charset="0"/>
              </a:rPr>
              <a:t>የንብረት</a:t>
            </a:r>
            <a:r>
              <a:rPr lang="en-US" sz="24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400" dirty="0" err="1">
                <a:latin typeface="Visual Geez Unicode" pitchFamily="2" charset="0"/>
                <a:cs typeface="Arial" charset="0"/>
              </a:rPr>
              <a:t>አስተዳደራቸው</a:t>
            </a:r>
            <a:r>
              <a:rPr lang="en-US" sz="24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400" dirty="0" err="1">
                <a:latin typeface="Visual Geez Unicode" pitchFamily="2" charset="0"/>
                <a:cs typeface="Arial" charset="0"/>
              </a:rPr>
              <a:t>ዘመናዊ</a:t>
            </a:r>
            <a:r>
              <a:rPr lang="en-US" sz="24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400" dirty="0" err="1" smtClean="0">
                <a:latin typeface="Visual Geez Unicode" pitchFamily="2" charset="0"/>
                <a:cs typeface="Arial" charset="0"/>
              </a:rPr>
              <a:t>አለመሆን</a:t>
            </a:r>
            <a:r>
              <a:rPr lang="en-US" sz="2400" dirty="0" smtClean="0">
                <a:latin typeface="Visual Geez Unicode" pitchFamily="2" charset="0"/>
                <a:cs typeface="Arial" charset="0"/>
              </a:rPr>
              <a:t>፣</a:t>
            </a:r>
            <a:endParaRPr lang="en-US" sz="2400" dirty="0">
              <a:latin typeface="Visual Geez Unicode" pitchFamily="2" charset="0"/>
              <a:cs typeface="Arial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Visual Geez Unicode" pitchFamily="2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35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 fontScale="90000"/>
          </a:bodyPr>
          <a:lstStyle/>
          <a:p>
            <a:pPr lvl="0"/>
            <a:r>
              <a:rPr lang="en-US" sz="2700" b="1" i="1" dirty="0" smtClean="0">
                <a:latin typeface="Visual Geez Unicode" pitchFamily="2" charset="0"/>
              </a:rPr>
              <a:t>5. </a:t>
            </a:r>
            <a:r>
              <a:rPr lang="en-US" sz="2700" b="1" i="0" dirty="0" err="1" smtClean="0">
                <a:solidFill>
                  <a:schemeClr val="accent5">
                    <a:lumMod val="50000"/>
                  </a:schemeClr>
                </a:solidFill>
                <a:latin typeface="Visual Geez Unicode" pitchFamily="2" charset="0"/>
                <a:cs typeface="Arial" pitchFamily="34" charset="0"/>
              </a:rPr>
              <a:t>የስትራቴጂው</a:t>
            </a:r>
            <a:r>
              <a:rPr lang="en-US" sz="2700" b="1" i="0" dirty="0" smtClean="0">
                <a:solidFill>
                  <a:schemeClr val="accent5">
                    <a:lumMod val="50000"/>
                  </a:schemeClr>
                </a:solidFill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2700" b="1" i="0" dirty="0" err="1" smtClean="0">
                <a:solidFill>
                  <a:schemeClr val="accent5">
                    <a:lumMod val="50000"/>
                  </a:schemeClr>
                </a:solidFill>
                <a:latin typeface="Visual Geez Unicode" pitchFamily="2" charset="0"/>
                <a:cs typeface="Arial" pitchFamily="34" charset="0"/>
              </a:rPr>
              <a:t>መነሻዎችና</a:t>
            </a:r>
            <a:r>
              <a:rPr lang="en-US" sz="2700" b="1" i="0" dirty="0" smtClean="0">
                <a:solidFill>
                  <a:schemeClr val="accent5">
                    <a:lumMod val="50000"/>
                  </a:schemeClr>
                </a:solidFill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2700" b="1" i="0" dirty="0" err="1" smtClean="0">
                <a:solidFill>
                  <a:schemeClr val="accent5">
                    <a:lumMod val="50000"/>
                  </a:schemeClr>
                </a:solidFill>
                <a:latin typeface="Visual Geez Unicode" pitchFamily="2" charset="0"/>
                <a:cs typeface="Arial" pitchFamily="34" charset="0"/>
              </a:rPr>
              <a:t>አስፈላጊነት</a:t>
            </a:r>
            <a:r>
              <a:rPr lang="en-US" b="1" i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i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90600"/>
            <a:ext cx="7772400" cy="5257800"/>
          </a:xfrm>
        </p:spPr>
        <p:txBody>
          <a:bodyPr>
            <a:normAutofit fontScale="25000" lnSpcReduction="20000"/>
          </a:bodyPr>
          <a:lstStyle/>
          <a:p>
            <a:pPr marL="547688" lvl="1" indent="-200025" algn="just">
              <a:lnSpc>
                <a:spcPct val="150000"/>
              </a:lnSpc>
              <a:buFont typeface="Verdana" pitchFamily="34" charset="0"/>
              <a:buChar char="◦"/>
            </a:pPr>
            <a:r>
              <a:rPr lang="en-US" sz="72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8000" dirty="0" err="1" smtClean="0">
                <a:latin typeface="Visual Geez Unicode" pitchFamily="2" charset="0"/>
                <a:cs typeface="Arial" charset="0"/>
              </a:rPr>
              <a:t>የአገራችንና</a:t>
            </a:r>
            <a:r>
              <a:rPr lang="en-US" sz="8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8000" dirty="0" err="1" smtClean="0">
                <a:latin typeface="Visual Geez Unicode" pitchFamily="2" charset="0"/>
                <a:cs typeface="Arial" charset="0"/>
              </a:rPr>
              <a:t>የከተሞቻችንን</a:t>
            </a:r>
            <a:r>
              <a:rPr lang="en-US" sz="8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8000" dirty="0" err="1" smtClean="0">
                <a:latin typeface="Visual Geez Unicode" pitchFamily="2" charset="0"/>
                <a:cs typeface="Arial" charset="0"/>
              </a:rPr>
              <a:t>ብልጽግና</a:t>
            </a:r>
            <a:r>
              <a:rPr lang="en-US" sz="8000" dirty="0" smtClean="0">
                <a:latin typeface="Visual Geez Unicode" pitchFamily="2" charset="0"/>
                <a:cs typeface="Arial" charset="0"/>
              </a:rPr>
              <a:t>  </a:t>
            </a:r>
            <a:r>
              <a:rPr lang="en-US" sz="8000" dirty="0" err="1" smtClean="0">
                <a:latin typeface="Visual Geez Unicode" pitchFamily="2" charset="0"/>
                <a:cs typeface="Arial" charset="0"/>
              </a:rPr>
              <a:t>እና</a:t>
            </a:r>
            <a:r>
              <a:rPr lang="en-US" sz="8000" dirty="0" smtClean="0">
                <a:latin typeface="Visual Geez Unicode" pitchFamily="2" charset="0"/>
                <a:cs typeface="Arial" charset="0"/>
              </a:rPr>
              <a:t>  </a:t>
            </a:r>
            <a:r>
              <a:rPr lang="en-US" sz="8000" dirty="0" err="1" smtClean="0">
                <a:latin typeface="Visual Geez Unicode" pitchFamily="2" charset="0"/>
                <a:cs typeface="Arial" charset="0"/>
              </a:rPr>
              <a:t>ምርታማነት</a:t>
            </a:r>
            <a:r>
              <a:rPr lang="en-US" sz="8000" dirty="0" smtClean="0">
                <a:latin typeface="Visual Geez Unicode" pitchFamily="2" charset="0"/>
                <a:cs typeface="Arial" charset="0"/>
              </a:rPr>
              <a:t>  </a:t>
            </a:r>
            <a:r>
              <a:rPr lang="en-US" sz="8000" dirty="0" err="1" smtClean="0">
                <a:latin typeface="Visual Geez Unicode" pitchFamily="2" charset="0"/>
                <a:cs typeface="Arial" charset="0"/>
              </a:rPr>
              <a:t>ከማሳካት</a:t>
            </a:r>
            <a:r>
              <a:rPr lang="en-US" sz="8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8000" dirty="0" err="1" smtClean="0">
                <a:latin typeface="Visual Geez Unicode" pitchFamily="2" charset="0"/>
                <a:cs typeface="Arial" charset="0"/>
              </a:rPr>
              <a:t>አኳያ</a:t>
            </a:r>
            <a:r>
              <a:rPr lang="en-US" sz="8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8000" dirty="0" err="1" smtClean="0">
                <a:latin typeface="Visual Geez Unicode" pitchFamily="2" charset="0"/>
                <a:cs typeface="Arial" charset="0"/>
              </a:rPr>
              <a:t>ያለው</a:t>
            </a:r>
            <a:r>
              <a:rPr lang="en-US" sz="8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8000" dirty="0" err="1" smtClean="0">
                <a:latin typeface="Visual Geez Unicode" pitchFamily="2" charset="0"/>
                <a:cs typeface="Arial" charset="0"/>
              </a:rPr>
              <a:t>ትርጉምና</a:t>
            </a:r>
            <a:r>
              <a:rPr lang="en-US" sz="8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8000" dirty="0" err="1" smtClean="0">
                <a:latin typeface="Visual Geez Unicode" pitchFamily="2" charset="0"/>
                <a:cs typeface="Arial" charset="0"/>
              </a:rPr>
              <a:t>ቀጣይነት</a:t>
            </a:r>
            <a:endParaRPr lang="en-US" sz="8000" dirty="0" smtClean="0">
              <a:latin typeface="Visual Geez Unicode" pitchFamily="2" charset="0"/>
              <a:cs typeface="Arial" charset="0"/>
            </a:endParaRPr>
          </a:p>
          <a:p>
            <a:pPr marL="547688" lvl="1" indent="-200025" algn="just">
              <a:lnSpc>
                <a:spcPct val="150000"/>
              </a:lnSpc>
              <a:buFont typeface="Verdana" pitchFamily="34" charset="0"/>
              <a:buChar char="◦"/>
            </a:pPr>
            <a:r>
              <a:rPr lang="en-US" sz="8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8000" dirty="0" err="1" smtClean="0">
                <a:latin typeface="Visual Geez Unicode" pitchFamily="2" charset="0"/>
                <a:cs typeface="Arial" charset="0"/>
              </a:rPr>
              <a:t>የከተማ</a:t>
            </a:r>
            <a:r>
              <a:rPr lang="en-US" sz="8000" dirty="0" smtClean="0">
                <a:latin typeface="Visual Geez Unicode" pitchFamily="2" charset="0"/>
                <a:cs typeface="Arial" charset="0"/>
              </a:rPr>
              <a:t>  </a:t>
            </a:r>
            <a:r>
              <a:rPr lang="en-US" sz="8000" dirty="0" err="1" smtClean="0">
                <a:latin typeface="Visual Geez Unicode" pitchFamily="2" charset="0"/>
                <a:cs typeface="Arial" charset="0"/>
              </a:rPr>
              <a:t>ልማት</a:t>
            </a:r>
            <a:r>
              <a:rPr lang="en-US" sz="8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8000" dirty="0" err="1" smtClean="0">
                <a:latin typeface="Visual Geez Unicode" pitchFamily="2" charset="0"/>
                <a:cs typeface="Arial" charset="0"/>
              </a:rPr>
              <a:t>ፖሊሲና</a:t>
            </a:r>
            <a:r>
              <a:rPr lang="en-US" sz="8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8000" dirty="0" err="1" smtClean="0">
                <a:latin typeface="Visual Geez Unicode" pitchFamily="2" charset="0"/>
                <a:cs typeface="Arial" charset="0"/>
              </a:rPr>
              <a:t>ስትራቴጂዎችን</a:t>
            </a:r>
            <a:r>
              <a:rPr lang="en-US" sz="8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8000" dirty="0" err="1" smtClean="0">
                <a:latin typeface="Visual Geez Unicode" pitchFamily="2" charset="0"/>
                <a:cs typeface="Arial" charset="0"/>
              </a:rPr>
              <a:t>ከማሳካት</a:t>
            </a:r>
            <a:r>
              <a:rPr lang="en-US" sz="8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8000" dirty="0" err="1" smtClean="0">
                <a:latin typeface="Visual Geez Unicode" pitchFamily="2" charset="0"/>
                <a:cs typeface="Arial" charset="0"/>
              </a:rPr>
              <a:t>አኳያ</a:t>
            </a:r>
            <a:r>
              <a:rPr lang="en-US" sz="8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8000" dirty="0" err="1" smtClean="0">
                <a:latin typeface="Visual Geez Unicode" pitchFamily="2" charset="0"/>
                <a:cs typeface="Arial" charset="0"/>
              </a:rPr>
              <a:t>ያለው</a:t>
            </a:r>
            <a:r>
              <a:rPr lang="en-US" sz="8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8000" dirty="0" err="1" smtClean="0">
                <a:latin typeface="Visual Geez Unicode" pitchFamily="2" charset="0"/>
                <a:cs typeface="Arial" charset="0"/>
              </a:rPr>
              <a:t>ትስስር</a:t>
            </a:r>
            <a:r>
              <a:rPr lang="en-US" sz="8000" dirty="0" smtClean="0">
                <a:latin typeface="Visual Geez Unicode" pitchFamily="2" charset="0"/>
                <a:cs typeface="Arial" charset="0"/>
              </a:rPr>
              <a:t>፣</a:t>
            </a:r>
          </a:p>
          <a:p>
            <a:pPr marL="547688" lvl="1" indent="-200025" algn="just">
              <a:lnSpc>
                <a:spcPct val="150000"/>
              </a:lnSpc>
              <a:buFont typeface="Verdana" pitchFamily="34" charset="0"/>
              <a:buChar char="◦"/>
            </a:pPr>
            <a:r>
              <a:rPr lang="en-US" sz="8000" dirty="0" err="1" smtClean="0">
                <a:latin typeface="Visual Geez Unicode" pitchFamily="2" charset="0"/>
                <a:cs typeface="Arial" charset="0"/>
              </a:rPr>
              <a:t>የልማት</a:t>
            </a:r>
            <a:r>
              <a:rPr lang="en-US" sz="8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8000" dirty="0" err="1" smtClean="0">
                <a:latin typeface="Visual Geez Unicode" pitchFamily="2" charset="0"/>
                <a:cs typeface="Arial" charset="0"/>
              </a:rPr>
              <a:t>ማነቆዎችን</a:t>
            </a:r>
            <a:r>
              <a:rPr lang="en-US" sz="8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8000" dirty="0" err="1" smtClean="0">
                <a:latin typeface="Visual Geez Unicode" pitchFamily="2" charset="0"/>
                <a:cs typeface="Arial" charset="0"/>
              </a:rPr>
              <a:t>በመፍታት</a:t>
            </a:r>
            <a:r>
              <a:rPr lang="en-US" sz="8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8000" dirty="0" err="1" smtClean="0">
                <a:latin typeface="Visual Geez Unicode" pitchFamily="2" charset="0"/>
                <a:cs typeface="Arial" charset="0"/>
              </a:rPr>
              <a:t>ረገድ</a:t>
            </a:r>
            <a:r>
              <a:rPr lang="en-US" sz="8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8000" dirty="0" err="1" smtClean="0">
                <a:latin typeface="Visual Geez Unicode" pitchFamily="2" charset="0"/>
                <a:cs typeface="Arial" charset="0"/>
              </a:rPr>
              <a:t>የሚፈጥረው</a:t>
            </a:r>
            <a:r>
              <a:rPr lang="en-US" sz="8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8000" dirty="0" err="1" smtClean="0">
                <a:latin typeface="Visual Geez Unicode" pitchFamily="2" charset="0"/>
                <a:cs typeface="Arial" charset="0"/>
              </a:rPr>
              <a:t>አቅም</a:t>
            </a:r>
            <a:r>
              <a:rPr lang="en-US" sz="8000" dirty="0" smtClean="0">
                <a:latin typeface="Visual Geez Unicode" pitchFamily="2" charset="0"/>
                <a:cs typeface="Arial" charset="0"/>
              </a:rPr>
              <a:t>፣</a:t>
            </a:r>
          </a:p>
          <a:p>
            <a:pPr marL="547688" lvl="1" indent="-200025" algn="just">
              <a:lnSpc>
                <a:spcPct val="150000"/>
              </a:lnSpc>
              <a:buFont typeface="Verdana" pitchFamily="34" charset="0"/>
              <a:buChar char="◦"/>
            </a:pPr>
            <a:r>
              <a:rPr lang="en-US" sz="8000" dirty="0" err="1" smtClean="0">
                <a:latin typeface="Visual Geez Unicode" pitchFamily="2" charset="0"/>
                <a:cs typeface="Arial" charset="0"/>
              </a:rPr>
              <a:t>የከተማ</a:t>
            </a:r>
            <a:r>
              <a:rPr lang="en-US" sz="8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8000" dirty="0" err="1" smtClean="0">
                <a:latin typeface="Visual Geez Unicode" pitchFamily="2" charset="0"/>
                <a:cs typeface="Arial" charset="0"/>
              </a:rPr>
              <a:t>አስተዳደሮች</a:t>
            </a:r>
            <a:r>
              <a:rPr lang="en-US" sz="8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8000" dirty="0" err="1" smtClean="0">
                <a:latin typeface="Visual Geez Unicode" pitchFamily="2" charset="0"/>
                <a:cs typeface="Arial" charset="0"/>
              </a:rPr>
              <a:t>ስልጣንና</a:t>
            </a:r>
            <a:r>
              <a:rPr lang="en-US" sz="8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8000" dirty="0" err="1" smtClean="0">
                <a:latin typeface="Visual Geez Unicode" pitchFamily="2" charset="0"/>
                <a:cs typeface="Arial" charset="0"/>
              </a:rPr>
              <a:t>ተግባርን</a:t>
            </a:r>
            <a:r>
              <a:rPr lang="en-US" sz="8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8000" dirty="0" err="1" smtClean="0">
                <a:latin typeface="Visual Geez Unicode" pitchFamily="2" charset="0"/>
                <a:cs typeface="Arial" charset="0"/>
              </a:rPr>
              <a:t>ከመወጣት</a:t>
            </a:r>
            <a:r>
              <a:rPr lang="en-US" sz="8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8000" dirty="0" err="1" smtClean="0">
                <a:latin typeface="Visual Geez Unicode" pitchFamily="2" charset="0"/>
                <a:cs typeface="Arial" charset="0"/>
              </a:rPr>
              <a:t>አንጻር</a:t>
            </a:r>
            <a:r>
              <a:rPr lang="en-US" sz="8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8000" dirty="0" err="1" smtClean="0">
                <a:latin typeface="Visual Geez Unicode" pitchFamily="2" charset="0"/>
                <a:cs typeface="Arial" charset="0"/>
              </a:rPr>
              <a:t>የሚኖረው</a:t>
            </a:r>
            <a:r>
              <a:rPr lang="en-US" sz="8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8000" dirty="0" err="1" smtClean="0">
                <a:latin typeface="Visual Geez Unicode" pitchFamily="2" charset="0"/>
                <a:cs typeface="Arial" charset="0"/>
              </a:rPr>
              <a:t>አስተዋጽኦ</a:t>
            </a:r>
            <a:r>
              <a:rPr lang="en-US" sz="8000" dirty="0" smtClean="0">
                <a:latin typeface="Visual Geez Unicode" pitchFamily="2" charset="0"/>
                <a:cs typeface="Arial" charset="0"/>
              </a:rPr>
              <a:t>፣</a:t>
            </a:r>
          </a:p>
          <a:p>
            <a:pPr marL="547688" lvl="1" indent="-200025" algn="just">
              <a:lnSpc>
                <a:spcPct val="150000"/>
              </a:lnSpc>
              <a:buFont typeface="Verdana" pitchFamily="34" charset="0"/>
              <a:buChar char="◦"/>
            </a:pPr>
            <a:endParaRPr lang="en-US" sz="3100" dirty="0" smtClean="0">
              <a:latin typeface="Visual Geez Unicode" pitchFamily="2" charset="0"/>
              <a:cs typeface="Arial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7400" b="1" dirty="0" smtClean="0">
                <a:latin typeface="Visual Geez Unicode" pitchFamily="2" charset="0"/>
                <a:cs typeface="Arial" pitchFamily="34" charset="0"/>
              </a:rPr>
              <a:t>           </a:t>
            </a:r>
            <a:endParaRPr lang="en-US" sz="1500" dirty="0" smtClean="0">
              <a:solidFill>
                <a:srgbClr val="7030A0"/>
              </a:solidFill>
              <a:latin typeface="Visual Geez Unicode" pitchFamily="2" charset="0"/>
              <a:cs typeface="Arial" pitchFamily="34" charset="0"/>
            </a:endParaRP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endParaRPr lang="en-US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የቀጠለ</a:t>
            </a:r>
            <a:r>
              <a:rPr lang="en-US" dirty="0" smtClean="0"/>
              <a:t>………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90600"/>
            <a:ext cx="7498080" cy="5257800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am-ET" sz="2800" b="1" dirty="0">
                <a:solidFill>
                  <a:srgbClr val="FF0000"/>
                </a:solidFill>
                <a:cs typeface="Arial" pitchFamily="34" charset="0"/>
              </a:rPr>
              <a:t>5.1. የከተሞች  ልማት  ፋይናንስ  ስትራቴጂ  መሠረታዊ  መርሆዎች</a:t>
            </a:r>
          </a:p>
          <a:p>
            <a:r>
              <a:rPr lang="en-US" sz="2400" dirty="0" err="1">
                <a:latin typeface="Visual Geez Unicode" pitchFamily="2" charset="0"/>
                <a:cs typeface="Arial" pitchFamily="34" charset="0"/>
              </a:rPr>
              <a:t>ህግን</a:t>
            </a:r>
            <a:r>
              <a:rPr lang="en-US" sz="24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400" dirty="0" err="1">
                <a:latin typeface="Visual Geez Unicode" pitchFamily="2" charset="0"/>
                <a:cs typeface="Arial" pitchFamily="34" charset="0"/>
              </a:rPr>
              <a:t>መሰረት</a:t>
            </a:r>
            <a:r>
              <a:rPr lang="en-US" sz="24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400" dirty="0" err="1">
                <a:latin typeface="Visual Geez Unicode" pitchFamily="2" charset="0"/>
                <a:cs typeface="Arial" pitchFamily="34" charset="0"/>
              </a:rPr>
              <a:t>ያደረገና</a:t>
            </a:r>
            <a:r>
              <a:rPr lang="en-US" sz="24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400" dirty="0" err="1">
                <a:latin typeface="Visual Geez Unicode" pitchFamily="2" charset="0"/>
                <a:cs typeface="Arial" pitchFamily="34" charset="0"/>
              </a:rPr>
              <a:t>የህብረተሰቡን</a:t>
            </a:r>
            <a:r>
              <a:rPr lang="en-US" sz="24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400" dirty="0" err="1">
                <a:latin typeface="Visual Geez Unicode" pitchFamily="2" charset="0"/>
                <a:cs typeface="Arial" pitchFamily="34" charset="0"/>
              </a:rPr>
              <a:t>አመኔታ</a:t>
            </a:r>
            <a:r>
              <a:rPr lang="en-US" sz="24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400" dirty="0" err="1">
                <a:latin typeface="Visual Geez Unicode" pitchFamily="2" charset="0"/>
                <a:cs typeface="Arial" pitchFamily="34" charset="0"/>
              </a:rPr>
              <a:t>ያገኘ</a:t>
            </a:r>
            <a:r>
              <a:rPr lang="en-US" sz="2400" dirty="0">
                <a:latin typeface="Visual Geez Unicode" pitchFamily="2" charset="0"/>
                <a:cs typeface="Arial" pitchFamily="34" charset="0"/>
              </a:rPr>
              <a:t> </a:t>
            </a:r>
            <a:endParaRPr lang="en-US" sz="2400" dirty="0" smtClean="0">
              <a:latin typeface="Visual Geez Unicode" pitchFamily="2" charset="0"/>
              <a:cs typeface="Arial" pitchFamily="34" charset="0"/>
            </a:endParaRPr>
          </a:p>
          <a:p>
            <a:pPr lvl="0"/>
            <a:r>
              <a:rPr lang="en-US" sz="2400" dirty="0" err="1">
                <a:latin typeface="Visual Geez Unicode" pitchFamily="2" charset="0"/>
              </a:rPr>
              <a:t>ግልጸኝነትንና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ተጠያቂነትን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በሚያረጋግጥ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መልኩ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ለህብረተሰቡ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ጥቅም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መዋል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 smtClean="0">
                <a:latin typeface="Visual Geez Unicode" pitchFamily="2" charset="0"/>
              </a:rPr>
              <a:t>ይኖርበታል</a:t>
            </a:r>
            <a:r>
              <a:rPr lang="en-US" sz="2400" dirty="0" smtClean="0">
                <a:latin typeface="Visual Geez Unicode" pitchFamily="2" charset="0"/>
              </a:rPr>
              <a:t>፣</a:t>
            </a:r>
          </a:p>
          <a:p>
            <a:pPr lvl="0"/>
            <a:r>
              <a:rPr lang="en-US" sz="2400" dirty="0" err="1" smtClean="0">
                <a:latin typeface="Visual Geez Unicode" pitchFamily="2" charset="0"/>
              </a:rPr>
              <a:t>በከተሞች</a:t>
            </a:r>
            <a:r>
              <a:rPr lang="en-US" sz="2400" dirty="0" smtClean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የሚሰጡ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አገልግሎቶች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የመሰረተ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ልማት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አውታሮችን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ጨምሮ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ወጪን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ሙሉ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በሙሉ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የመሸፈን</a:t>
            </a:r>
            <a:r>
              <a:rPr lang="en-US" sz="2400" dirty="0">
                <a:latin typeface="Visual Geez Unicode" pitchFamily="2" charset="0"/>
              </a:rPr>
              <a:t>፣ </a:t>
            </a:r>
            <a:r>
              <a:rPr lang="en-US" sz="2400" dirty="0" err="1">
                <a:latin typeface="Visual Geez Unicode" pitchFamily="2" charset="0"/>
              </a:rPr>
              <a:t>ለአገልግሎቱ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ቀጣይነት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መደገፊያ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መጠነኛ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ገቢ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የማመንጨትና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ወጪን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የመጋራት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መርህን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ታሳቢ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ማድረግ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ይኖርበታል</a:t>
            </a:r>
            <a:r>
              <a:rPr lang="en-US" sz="2400" dirty="0" smtClean="0">
                <a:latin typeface="Visual Geez Unicode" pitchFamily="2" charset="0"/>
              </a:rPr>
              <a:t>፣</a:t>
            </a:r>
          </a:p>
          <a:p>
            <a:r>
              <a:rPr lang="en-US" sz="2400" dirty="0" err="1">
                <a:latin typeface="Visual Geez Unicode" pitchFamily="2" charset="0"/>
              </a:rPr>
              <a:t>ከተሞች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የታሪፍ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ማሻሻያ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ሲያካሂዱ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በቅድሚያ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በሀገሪቱ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ያለዉን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የኢኮኖሚ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መሰረት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ያደረገ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ተጽእኖ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ግምገማ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ሊያከናውኑ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ይገባል</a:t>
            </a:r>
            <a:r>
              <a:rPr lang="en-US" sz="2400" dirty="0">
                <a:latin typeface="Visual Geez Unicode" pitchFamily="2" charset="0"/>
              </a:rPr>
              <a:t>፡፡   </a:t>
            </a:r>
          </a:p>
          <a:p>
            <a:r>
              <a:rPr lang="en-US" sz="2400" dirty="0" err="1">
                <a:latin typeface="Visual Geez Unicode" pitchFamily="2" charset="0"/>
              </a:rPr>
              <a:t>የሚጣለዉ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ገቢ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ፍትሀዊነት</a:t>
            </a:r>
            <a:r>
              <a:rPr lang="en-US" sz="2400" dirty="0">
                <a:latin typeface="Visual Geez Unicode" pitchFamily="2" charset="0"/>
              </a:rPr>
              <a:t> (Equitable &amp; Progressive) </a:t>
            </a:r>
            <a:r>
              <a:rPr lang="en-US" sz="2400" dirty="0" err="1">
                <a:latin typeface="Visual Geez Unicode" pitchFamily="2" charset="0"/>
              </a:rPr>
              <a:t>መሆን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አለበት</a:t>
            </a:r>
            <a:r>
              <a:rPr lang="en-US" sz="2400" dirty="0">
                <a:latin typeface="Visual Geez Unicode" pitchFamily="2" charset="0"/>
              </a:rPr>
              <a:t>:- </a:t>
            </a:r>
            <a:endParaRPr lang="en-US" sz="2400" dirty="0" smtClean="0">
              <a:latin typeface="Visual Geez Unicode" pitchFamily="2" charset="0"/>
            </a:endParaRPr>
          </a:p>
          <a:p>
            <a:pPr lvl="0"/>
            <a:r>
              <a:rPr lang="en-US" sz="2400" dirty="0" err="1">
                <a:latin typeface="Visual Geez Unicode" pitchFamily="2" charset="0"/>
              </a:rPr>
              <a:t>ክፍያዎች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ለከፋዩ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የማይከብድ</a:t>
            </a:r>
            <a:r>
              <a:rPr lang="en-US" sz="2400" dirty="0">
                <a:latin typeface="Visual Geez Unicode" pitchFamily="2" charset="0"/>
              </a:rPr>
              <a:t>/Affordable/ </a:t>
            </a:r>
            <a:r>
              <a:rPr lang="en-US" sz="2400" dirty="0" err="1">
                <a:latin typeface="Visual Geez Unicode" pitchFamily="2" charset="0"/>
              </a:rPr>
              <a:t>ሊሆኑ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ይገባል</a:t>
            </a:r>
            <a:r>
              <a:rPr lang="en-US" sz="2400" dirty="0">
                <a:latin typeface="Visual Geez Unicode" pitchFamily="2" charset="0"/>
              </a:rPr>
              <a:t>:- </a:t>
            </a:r>
            <a:endParaRPr lang="en-US" sz="2400" dirty="0" smtClean="0">
              <a:latin typeface="Visual Geez Unicode" pitchFamily="2" charset="0"/>
            </a:endParaRPr>
          </a:p>
          <a:p>
            <a:r>
              <a:rPr lang="en-US" sz="2400" dirty="0" err="1">
                <a:latin typeface="Visual Geez Unicode" pitchFamily="2" charset="0"/>
              </a:rPr>
              <a:t>በገቢነት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የሚለይ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ሁሉ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ስማዊ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ሳይሆን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ትርጉም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ያለውና</a:t>
            </a:r>
            <a:r>
              <a:rPr lang="en-US" sz="2400" dirty="0">
                <a:latin typeface="Visual Geez Unicode" pitchFamily="2" charset="0"/>
              </a:rPr>
              <a:t> /Substantial/  </a:t>
            </a:r>
            <a:r>
              <a:rPr lang="en-US" sz="2400" dirty="0" err="1">
                <a:latin typeface="Visual Geez Unicode" pitchFamily="2" charset="0"/>
              </a:rPr>
              <a:t>ስራ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ሊያሰራ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የሚችል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መሆን</a:t>
            </a:r>
            <a:r>
              <a:rPr lang="en-US" sz="2400" dirty="0">
                <a:latin typeface="Visual Geez Unicode" pitchFamily="2" charset="0"/>
              </a:rPr>
              <a:t> </a:t>
            </a:r>
            <a:r>
              <a:rPr lang="en-US" sz="2400" dirty="0" err="1">
                <a:latin typeface="Visual Geez Unicode" pitchFamily="2" charset="0"/>
              </a:rPr>
              <a:t>አለበት</a:t>
            </a:r>
            <a:r>
              <a:rPr lang="en-US" sz="2400" dirty="0">
                <a:latin typeface="Visual Geez Unicode" pitchFamily="2" charset="0"/>
              </a:rPr>
              <a:t>፤</a:t>
            </a:r>
          </a:p>
          <a:p>
            <a:pPr lvl="0"/>
            <a:endParaRPr lang="en-US" sz="2000" dirty="0"/>
          </a:p>
          <a:p>
            <a:endParaRPr lang="en-US" sz="2000" dirty="0"/>
          </a:p>
          <a:p>
            <a:pPr lvl="0"/>
            <a:endParaRPr lang="en-US" sz="2000" dirty="0"/>
          </a:p>
          <a:p>
            <a:endParaRPr lang="en-US" sz="2000" dirty="0" smtClean="0"/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083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i="1" dirty="0" smtClean="0">
                <a:latin typeface="Visual Geez Unicode" pitchFamily="2" charset="0"/>
              </a:rPr>
              <a:t>5.2.የስትራቴጂው </a:t>
            </a:r>
            <a:r>
              <a:rPr lang="en-US" sz="2400" b="1" i="1" dirty="0" err="1" smtClean="0">
                <a:latin typeface="Visual Geez Unicode" pitchFamily="2" charset="0"/>
              </a:rPr>
              <a:t>ተልዕኮ</a:t>
            </a:r>
            <a:r>
              <a:rPr lang="en-US" sz="2400" b="1" i="1" dirty="0" smtClean="0">
                <a:latin typeface="Visual Geez Unicode" pitchFamily="2" charset="0"/>
              </a:rPr>
              <a:t>፣ </a:t>
            </a:r>
            <a:r>
              <a:rPr lang="en-US" sz="2400" b="1" i="1" dirty="0" err="1" smtClean="0">
                <a:latin typeface="Visual Geez Unicode" pitchFamily="2" charset="0"/>
              </a:rPr>
              <a:t>ዓላማና</a:t>
            </a:r>
            <a:r>
              <a:rPr lang="en-US" sz="2400" b="1" i="1" dirty="0" smtClean="0">
                <a:latin typeface="Visual Geez Unicode" pitchFamily="2" charset="0"/>
              </a:rPr>
              <a:t> </a:t>
            </a:r>
            <a:r>
              <a:rPr lang="en-US" sz="2400" b="1" i="1" dirty="0" err="1" smtClean="0">
                <a:latin typeface="Visual Geez Unicode" pitchFamily="2" charset="0"/>
              </a:rPr>
              <a:t>ግቦች</a:t>
            </a:r>
            <a:r>
              <a:rPr lang="en-US" sz="2400" b="1" i="1" dirty="0" smtClean="0">
                <a:latin typeface="Visual Geez Unicode" pitchFamily="2" charset="0"/>
              </a:rPr>
              <a:t/>
            </a:r>
            <a:br>
              <a:rPr lang="en-US" sz="2400" b="1" i="1" dirty="0" smtClean="0">
                <a:latin typeface="Visual Geez Unicode" pitchFamily="2" charset="0"/>
              </a:rPr>
            </a:br>
            <a:endParaRPr lang="en-US" sz="2400" dirty="0">
              <a:latin typeface="Visual Geez Unicod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620000" cy="50593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200" b="1" i="1" dirty="0" err="1" smtClean="0">
                <a:solidFill>
                  <a:srgbClr val="0070C0"/>
                </a:solidFill>
                <a:latin typeface="Visual Geez Unicode" pitchFamily="2" charset="0"/>
                <a:cs typeface="Arial" pitchFamily="34" charset="0"/>
              </a:rPr>
              <a:t>የስትራቴጂው</a:t>
            </a:r>
            <a:r>
              <a:rPr lang="en-US" sz="2200" b="1" i="1" dirty="0" smtClean="0">
                <a:solidFill>
                  <a:srgbClr val="0070C0"/>
                </a:solidFill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Visual Geez Unicode" pitchFamily="2" charset="0"/>
                <a:cs typeface="Arial" pitchFamily="34" charset="0"/>
              </a:rPr>
              <a:t>ተልዕኮ</a:t>
            </a:r>
            <a:r>
              <a:rPr lang="en-US" sz="2200" b="1" i="1" dirty="0" smtClean="0">
                <a:solidFill>
                  <a:srgbClr val="0070C0"/>
                </a:solidFill>
                <a:latin typeface="Visual Geez Unicode" pitchFamily="2" charset="0"/>
                <a:cs typeface="Arial" pitchFamily="34" charset="0"/>
              </a:rPr>
              <a:t>፡</a:t>
            </a:r>
            <a:endParaRPr lang="en-US" sz="2200" dirty="0" smtClean="0">
              <a:solidFill>
                <a:srgbClr val="0070C0"/>
              </a:solidFill>
              <a:latin typeface="Visual Geez Unicode" pitchFamily="2" charset="0"/>
              <a:cs typeface="Arial" pitchFamily="34" charset="0"/>
            </a:endParaRPr>
          </a:p>
          <a:p>
            <a:pPr lvl="1"/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ከተሞች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የነዋሪዎቻቸዉን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አመኔታ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በማግኘት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፤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ህብረተሰቡን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በማሳተፍ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፣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ማህበራዊና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ኢኮኖሚያዊ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አገልግሎቶችን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ለማቅረብ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የሚያስችላቸውንና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የከተማው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ኢኮኖሚ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ሊያመነጭ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የሚችለውን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አማራጭ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የፋይናንስ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ምንጮችን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በመጠቀም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ለልማቱ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በቂ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የፋይናንስ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አቅርቦት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ማስገኘት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፡፡</a:t>
            </a:r>
          </a:p>
          <a:p>
            <a:pPr lvl="0"/>
            <a:r>
              <a:rPr lang="en-US" sz="1900" b="1" i="1" dirty="0" err="1" smtClean="0">
                <a:solidFill>
                  <a:srgbClr val="0070C0"/>
                </a:solidFill>
                <a:latin typeface="Visual Geez Unicode" pitchFamily="2" charset="0"/>
                <a:cs typeface="Arial" pitchFamily="34" charset="0"/>
              </a:rPr>
              <a:t>የስትራቴጂው</a:t>
            </a:r>
            <a:r>
              <a:rPr lang="en-US" sz="1900" b="1" i="1" dirty="0" smtClean="0">
                <a:solidFill>
                  <a:srgbClr val="0070C0"/>
                </a:solidFill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b="1" i="1" dirty="0" err="1" smtClean="0">
                <a:solidFill>
                  <a:srgbClr val="0070C0"/>
                </a:solidFill>
                <a:latin typeface="Visual Geez Unicode" pitchFamily="2" charset="0"/>
                <a:cs typeface="Arial" pitchFamily="34" charset="0"/>
              </a:rPr>
              <a:t>ዓላማ</a:t>
            </a:r>
            <a:endParaRPr lang="en-US" sz="1900" b="1" i="1" dirty="0" smtClean="0">
              <a:solidFill>
                <a:srgbClr val="0070C0"/>
              </a:solidFill>
              <a:latin typeface="Visual Geez Unicode" pitchFamily="2" charset="0"/>
              <a:cs typeface="Arial" pitchFamily="34" charset="0"/>
            </a:endParaRPr>
          </a:p>
          <a:p>
            <a:pPr lvl="1"/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‹‹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ከተሞች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መልካም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አስተዳደርን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በማስፈን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ዘላቂነት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ያለው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የመሠረተ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ልማትና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ማኅበራዊ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አገልግሎት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ለኀብረተሰቡ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ለማቅረብ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እንዲችሉ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በአጭር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ጊዜ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ውስጥ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የጎለበተ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የፋይናንስ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አቅም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እና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የተሻሻለ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የአስተዳደር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ሥርዓት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እንዲኖራቸው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ለማድረግ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፣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እንዲሁም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የኪራይ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ሰብሳቢነት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ምንጭን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በማድረቅ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ለልማት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የተመቻቸ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የታክስ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ሥርዓት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መፍጠር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››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ነው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፡፡</a:t>
            </a:r>
          </a:p>
          <a:p>
            <a:pPr lvl="0"/>
            <a:r>
              <a:rPr lang="en-US" sz="1900" b="1" i="1" dirty="0" err="1" smtClean="0">
                <a:solidFill>
                  <a:srgbClr val="0070C0"/>
                </a:solidFill>
                <a:latin typeface="Visual Geez Unicode" pitchFamily="2" charset="0"/>
                <a:cs typeface="Arial" pitchFamily="34" charset="0"/>
              </a:rPr>
              <a:t>የስትራቴጂው</a:t>
            </a:r>
            <a:r>
              <a:rPr lang="en-US" sz="1900" b="1" i="1" dirty="0" smtClean="0">
                <a:solidFill>
                  <a:srgbClr val="0070C0"/>
                </a:solidFill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b="1" i="1" dirty="0" err="1" smtClean="0">
                <a:solidFill>
                  <a:srgbClr val="0070C0"/>
                </a:solidFill>
                <a:latin typeface="Visual Geez Unicode" pitchFamily="2" charset="0"/>
                <a:cs typeface="Arial" pitchFamily="34" charset="0"/>
              </a:rPr>
              <a:t>ግቦች</a:t>
            </a:r>
            <a:endParaRPr lang="en-US" sz="1900" b="1" i="1" dirty="0" smtClean="0">
              <a:solidFill>
                <a:srgbClr val="0070C0"/>
              </a:solidFill>
              <a:latin typeface="Visual Geez Unicode" pitchFamily="2" charset="0"/>
              <a:cs typeface="Arial" pitchFamily="34" charset="0"/>
            </a:endParaRPr>
          </a:p>
          <a:p>
            <a:pPr lvl="1"/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የተሻሻለ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የታክስ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ሥርዓትና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የገቢ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አቅም</a:t>
            </a:r>
            <a:endParaRPr lang="en-US" sz="1900" dirty="0" smtClean="0">
              <a:latin typeface="Visual Geez Unicode" pitchFamily="2" charset="0"/>
              <a:cs typeface="Arial" pitchFamily="34" charset="0"/>
            </a:endParaRPr>
          </a:p>
          <a:p>
            <a:pPr lvl="1"/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የተሻሻለ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የፋይናንስ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አስተዳደርና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ቁጥጥር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ሥርዓት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</a:p>
          <a:p>
            <a:pPr lvl="1"/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በቂ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ለካፒታል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ኢንቨስትመንት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የሚውል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ሀብት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</a:p>
          <a:p>
            <a:pPr lvl="1"/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የተሻሻለውን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ሥርዓት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የሚፈጽም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ብቃት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ያለው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አስፈፃሚ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አካል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፡</a:t>
            </a:r>
            <a:endParaRPr lang="en-US" sz="2600" dirty="0" smtClean="0">
              <a:latin typeface="Visual Geez Unicode" pitchFamily="2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2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315200" cy="762000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2700" b="1" i="1" dirty="0" smtClean="0">
                <a:latin typeface="Visual Geez Unicode" pitchFamily="2" charset="0"/>
              </a:rPr>
              <a:t>6. የከተሞች  </a:t>
            </a:r>
            <a:r>
              <a:rPr lang="en-US" sz="2700" b="1" i="1" dirty="0" err="1" smtClean="0">
                <a:latin typeface="Visual Geez Unicode" pitchFamily="2" charset="0"/>
              </a:rPr>
              <a:t>ልማት</a:t>
            </a:r>
            <a:r>
              <a:rPr lang="en-US" sz="2700" b="1" i="1" dirty="0" smtClean="0">
                <a:latin typeface="Visual Geez Unicode" pitchFamily="2" charset="0"/>
              </a:rPr>
              <a:t>  </a:t>
            </a:r>
            <a:r>
              <a:rPr lang="en-US" sz="2700" b="1" i="1" dirty="0" err="1" smtClean="0">
                <a:latin typeface="Visual Geez Unicode" pitchFamily="2" charset="0"/>
              </a:rPr>
              <a:t>ፋይናንስ</a:t>
            </a:r>
            <a:r>
              <a:rPr lang="en-US" sz="2700" b="1" i="1" dirty="0" smtClean="0">
                <a:latin typeface="Visual Geez Unicode" pitchFamily="2" charset="0"/>
              </a:rPr>
              <a:t>  </a:t>
            </a:r>
            <a:r>
              <a:rPr lang="en-US" sz="2700" b="1" i="1" dirty="0" err="1" smtClean="0">
                <a:latin typeface="Visual Geez Unicode" pitchFamily="2" charset="0"/>
              </a:rPr>
              <a:t>ስትራቴጅዎች</a:t>
            </a:r>
            <a:r>
              <a:rPr lang="en-US" sz="2700" b="1" i="1" dirty="0"/>
              <a:t/>
            </a:r>
            <a:br>
              <a:rPr lang="en-US" sz="2700" b="1" i="1" dirty="0"/>
            </a:br>
            <a:r>
              <a:rPr lang="en-US" b="1" i="1" dirty="0"/>
              <a:t/>
            </a:r>
            <a:br>
              <a:rPr lang="en-US" b="1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19200"/>
            <a:ext cx="7239000" cy="4953000"/>
          </a:xfrm>
        </p:spPr>
        <p:txBody>
          <a:bodyPr>
            <a:normAutofit fontScale="47500" lnSpcReduction="20000"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en-US" sz="2500" b="1" i="1" dirty="0">
                <a:solidFill>
                  <a:srgbClr val="FF0000"/>
                </a:solidFill>
                <a:latin typeface="Visual Geez Unicode" pitchFamily="2" charset="0"/>
              </a:rPr>
              <a:t>6.1.አጠቃላይ </a:t>
            </a:r>
            <a:r>
              <a:rPr lang="en-US" sz="2500" b="1" i="1" dirty="0" err="1">
                <a:solidFill>
                  <a:srgbClr val="FF0000"/>
                </a:solidFill>
                <a:latin typeface="Visual Geez Unicode" pitchFamily="2" charset="0"/>
              </a:rPr>
              <a:t>በከተሞች</a:t>
            </a:r>
            <a:r>
              <a:rPr lang="en-US" sz="2500" b="1" i="1" dirty="0">
                <a:solidFill>
                  <a:srgbClr val="FF0000"/>
                </a:solidFill>
                <a:latin typeface="Visual Geez Unicode" pitchFamily="2" charset="0"/>
              </a:rPr>
              <a:t>  </a:t>
            </a:r>
            <a:r>
              <a:rPr lang="en-US" sz="2500" b="1" i="1" dirty="0" err="1">
                <a:solidFill>
                  <a:srgbClr val="FF0000"/>
                </a:solidFill>
                <a:latin typeface="Visual Geez Unicode" pitchFamily="2" charset="0"/>
              </a:rPr>
              <a:t>ልማት</a:t>
            </a:r>
            <a:r>
              <a:rPr lang="en-US" sz="2500" b="1" i="1" dirty="0">
                <a:solidFill>
                  <a:srgbClr val="FF0000"/>
                </a:solidFill>
                <a:latin typeface="Visual Geez Unicode" pitchFamily="2" charset="0"/>
              </a:rPr>
              <a:t>  </a:t>
            </a:r>
            <a:r>
              <a:rPr lang="en-US" sz="2500" b="1" i="1" dirty="0" err="1">
                <a:solidFill>
                  <a:srgbClr val="FF0000"/>
                </a:solidFill>
                <a:latin typeface="Visual Geez Unicode" pitchFamily="2" charset="0"/>
              </a:rPr>
              <a:t>ፋይናንስ</a:t>
            </a:r>
            <a:r>
              <a:rPr lang="en-US" sz="2500" b="1" i="1" dirty="0">
                <a:solidFill>
                  <a:srgbClr val="FF0000"/>
                </a:solidFill>
                <a:latin typeface="Visual Geez Unicode" pitchFamily="2" charset="0"/>
              </a:rPr>
              <a:t>  </a:t>
            </a:r>
            <a:r>
              <a:rPr lang="en-US" sz="2500" b="1" i="1" dirty="0" err="1">
                <a:solidFill>
                  <a:srgbClr val="FF0000"/>
                </a:solidFill>
                <a:latin typeface="Visual Geez Unicode" pitchFamily="2" charset="0"/>
              </a:rPr>
              <a:t>ስርዓት</a:t>
            </a:r>
            <a:r>
              <a:rPr lang="en-US" sz="2500" b="1" i="1" dirty="0">
                <a:solidFill>
                  <a:srgbClr val="FF0000"/>
                </a:solidFill>
                <a:latin typeface="Visual Geez Unicode" pitchFamily="2" charset="0"/>
              </a:rPr>
              <a:t>  </a:t>
            </a:r>
            <a:r>
              <a:rPr lang="en-US" sz="2500" b="1" i="1" dirty="0" err="1">
                <a:solidFill>
                  <a:srgbClr val="FF0000"/>
                </a:solidFill>
                <a:latin typeface="Visual Geez Unicode" pitchFamily="2" charset="0"/>
              </a:rPr>
              <a:t>ግንባታ</a:t>
            </a:r>
            <a:r>
              <a:rPr lang="en-US" sz="2500" b="1" i="1" dirty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latin typeface="Visual Geez Unicode" pitchFamily="2" charset="0"/>
              </a:rPr>
              <a:t>ስትራቴጅዎች</a:t>
            </a:r>
            <a:endParaRPr lang="en-US" sz="2500" dirty="0" smtClean="0">
              <a:solidFill>
                <a:srgbClr val="FF0000"/>
              </a:solidFill>
              <a:latin typeface="Visual Geez Unicode" pitchFamily="2" charset="0"/>
              <a:cs typeface="Arial" pitchFamily="34" charset="0"/>
            </a:endParaRPr>
          </a:p>
          <a:p>
            <a:pPr lvl="0" algn="just">
              <a:lnSpc>
                <a:spcPct val="170000"/>
              </a:lnSpc>
            </a:pPr>
            <a:r>
              <a:rPr lang="en-US" sz="2200" dirty="0" err="1">
                <a:latin typeface="Visual Geez Unicode" pitchFamily="2" charset="0"/>
                <a:cs typeface="Arial" pitchFamily="34" charset="0"/>
              </a:rPr>
              <a:t>የብልሹ</a:t>
            </a:r>
            <a:r>
              <a:rPr lang="en-US" sz="22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pitchFamily="34" charset="0"/>
              </a:rPr>
              <a:t>አሰራርን</a:t>
            </a:r>
            <a:r>
              <a:rPr lang="en-US" sz="22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pitchFamily="34" charset="0"/>
              </a:rPr>
              <a:t>አመለካከትና</a:t>
            </a:r>
            <a:r>
              <a:rPr lang="en-US" sz="22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pitchFamily="34" charset="0"/>
              </a:rPr>
              <a:t>ተግባር</a:t>
            </a:r>
            <a:r>
              <a:rPr lang="en-US" sz="22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pitchFamily="34" charset="0"/>
              </a:rPr>
              <a:t>የመናድ</a:t>
            </a:r>
            <a:r>
              <a:rPr lang="en-US" sz="22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pitchFamily="34" charset="0"/>
              </a:rPr>
              <a:t>ስራ</a:t>
            </a:r>
            <a:r>
              <a:rPr lang="en-US" sz="22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pitchFamily="34" charset="0"/>
              </a:rPr>
              <a:t>ማከናወን</a:t>
            </a:r>
            <a:endParaRPr lang="en-US" sz="2200" dirty="0">
              <a:latin typeface="Visual Geez Unicode" pitchFamily="2" charset="0"/>
              <a:cs typeface="Arial" pitchFamily="34" charset="0"/>
            </a:endParaRPr>
          </a:p>
          <a:p>
            <a:pPr lvl="0" algn="just">
              <a:lnSpc>
                <a:spcPct val="170000"/>
              </a:lnSpc>
            </a:pPr>
            <a:r>
              <a:rPr lang="en-US" sz="2200" dirty="0" err="1">
                <a:latin typeface="Visual Geez Unicode" pitchFamily="2" charset="0"/>
                <a:cs typeface="Arial" pitchFamily="34" charset="0"/>
              </a:rPr>
              <a:t>ሰፊ</a:t>
            </a:r>
            <a:r>
              <a:rPr lang="en-US" sz="22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pitchFamily="34" charset="0"/>
              </a:rPr>
              <a:t>የማስፈጸም</a:t>
            </a:r>
            <a:r>
              <a:rPr lang="en-US" sz="22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pitchFamily="34" charset="0"/>
              </a:rPr>
              <a:t>አቅም</a:t>
            </a:r>
            <a:r>
              <a:rPr lang="en-US" sz="22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pitchFamily="34" charset="0"/>
              </a:rPr>
              <a:t>ግንባታ</a:t>
            </a:r>
            <a:r>
              <a:rPr lang="en-US" sz="22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pitchFamily="34" charset="0"/>
              </a:rPr>
              <a:t>ማካሄድ</a:t>
            </a:r>
            <a:endParaRPr lang="en-US" sz="2200" dirty="0">
              <a:latin typeface="Visual Geez Unicode" pitchFamily="2" charset="0"/>
              <a:cs typeface="Arial" pitchFamily="34" charset="0"/>
            </a:endParaRPr>
          </a:p>
          <a:p>
            <a:pPr lvl="0" algn="just">
              <a:lnSpc>
                <a:spcPct val="170000"/>
              </a:lnSpc>
            </a:pPr>
            <a:r>
              <a:rPr lang="en-US" sz="2200" dirty="0" err="1">
                <a:latin typeface="Visual Geez Unicode" pitchFamily="2" charset="0"/>
                <a:cs typeface="Arial" pitchFamily="34" charset="0"/>
              </a:rPr>
              <a:t>የመረጃ</a:t>
            </a:r>
            <a:r>
              <a:rPr lang="en-US" sz="22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pitchFamily="34" charset="0"/>
              </a:rPr>
              <a:t>አያያዝና</a:t>
            </a:r>
            <a:r>
              <a:rPr lang="en-US" sz="22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pitchFamily="34" charset="0"/>
              </a:rPr>
              <a:t>አስተዳደር</a:t>
            </a:r>
            <a:r>
              <a:rPr lang="en-US" sz="22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pitchFamily="34" charset="0"/>
              </a:rPr>
              <a:t>ሥርዓቱን</a:t>
            </a:r>
            <a:r>
              <a:rPr lang="en-US" sz="22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pitchFamily="34" charset="0"/>
              </a:rPr>
              <a:t>ማጠናከር</a:t>
            </a:r>
            <a:r>
              <a:rPr lang="en-US" sz="2200" dirty="0">
                <a:latin typeface="Visual Geez Unicode" pitchFamily="2" charset="0"/>
                <a:cs typeface="Arial" pitchFamily="34" charset="0"/>
              </a:rPr>
              <a:t> </a:t>
            </a:r>
          </a:p>
          <a:p>
            <a:pPr lvl="0" algn="just">
              <a:lnSpc>
                <a:spcPct val="170000"/>
              </a:lnSpc>
            </a:pPr>
            <a:r>
              <a:rPr lang="en-US" sz="2200" dirty="0" err="1">
                <a:latin typeface="Visual Geez Unicode" pitchFamily="2" charset="0"/>
                <a:cs typeface="Arial" pitchFamily="34" charset="0"/>
              </a:rPr>
              <a:t>በባለድርሻ</a:t>
            </a:r>
            <a:r>
              <a:rPr lang="en-US" sz="22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pitchFamily="34" charset="0"/>
              </a:rPr>
              <a:t>አካላት</a:t>
            </a:r>
            <a:r>
              <a:rPr lang="en-US" sz="22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pitchFamily="34" charset="0"/>
              </a:rPr>
              <a:t>መካከል</a:t>
            </a:r>
            <a:r>
              <a:rPr lang="en-US" sz="22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pitchFamily="34" charset="0"/>
              </a:rPr>
              <a:t>ቅንጅታዊ</a:t>
            </a:r>
            <a:r>
              <a:rPr lang="en-US" sz="22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pitchFamily="34" charset="0"/>
              </a:rPr>
              <a:t>አሰራር</a:t>
            </a:r>
            <a:r>
              <a:rPr lang="en-US" sz="22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Visual Geez Unicode" pitchFamily="2" charset="0"/>
                <a:cs typeface="Arial" pitchFamily="34" charset="0"/>
              </a:rPr>
              <a:t>መፍጠር</a:t>
            </a:r>
            <a:endParaRPr lang="en-US" sz="2500" dirty="0" smtClean="0">
              <a:latin typeface="Visual Geez Unicode" pitchFamily="2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FF0000"/>
                </a:solidFill>
                <a:latin typeface="Visual Geez Unicode" pitchFamily="2" charset="0"/>
              </a:rPr>
              <a:t>6.2. የከተሞች </a:t>
            </a:r>
            <a:r>
              <a:rPr lang="en-US" sz="2500" b="1" dirty="0" err="1">
                <a:solidFill>
                  <a:srgbClr val="FF0000"/>
                </a:solidFill>
                <a:latin typeface="Visual Geez Unicode" pitchFamily="2" charset="0"/>
              </a:rPr>
              <a:t>የራስ</a:t>
            </a:r>
            <a:r>
              <a:rPr lang="en-US" sz="2500" b="1" dirty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Visual Geez Unicode" pitchFamily="2" charset="0"/>
              </a:rPr>
              <a:t>ገቢ</a:t>
            </a:r>
            <a:r>
              <a:rPr lang="en-US" sz="2500" b="1" dirty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Visual Geez Unicode" pitchFamily="2" charset="0"/>
              </a:rPr>
              <a:t>ማጎልበቻ</a:t>
            </a:r>
            <a:r>
              <a:rPr lang="en-US" sz="2500" b="1" dirty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Visual Geez Unicode" pitchFamily="2" charset="0"/>
              </a:rPr>
              <a:t>ስትራቴጂዎች</a:t>
            </a:r>
            <a:endParaRPr lang="en-US" sz="2500" b="1" dirty="0">
              <a:solidFill>
                <a:srgbClr val="FF0000"/>
              </a:solidFill>
              <a:latin typeface="Visual Geez Unicode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200" b="1" i="1" dirty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2200" b="1" i="1" dirty="0" smtClean="0">
                <a:solidFill>
                  <a:srgbClr val="FF0000"/>
                </a:solidFill>
                <a:latin typeface="Visual Geez Unicode" pitchFamily="2" charset="0"/>
              </a:rPr>
              <a:t>      </a:t>
            </a:r>
            <a:r>
              <a:rPr lang="en-US" sz="2500" b="1" i="1" dirty="0" smtClean="0">
                <a:solidFill>
                  <a:srgbClr val="FF0000"/>
                </a:solidFill>
                <a:latin typeface="Visual Geez Unicode" pitchFamily="2" charset="0"/>
              </a:rPr>
              <a:t>6.2.1.ጥልቀት </a:t>
            </a:r>
            <a:r>
              <a:rPr lang="en-US" sz="2500" b="1" i="1" dirty="0" err="1">
                <a:solidFill>
                  <a:srgbClr val="FF0000"/>
                </a:solidFill>
                <a:latin typeface="Visual Geez Unicode" pitchFamily="2" charset="0"/>
              </a:rPr>
              <a:t>ያለው</a:t>
            </a:r>
            <a:r>
              <a:rPr lang="en-US" sz="2500" b="1" i="1" dirty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latin typeface="Visual Geez Unicode" pitchFamily="2" charset="0"/>
              </a:rPr>
              <a:t>ያልተማከለ</a:t>
            </a:r>
            <a:r>
              <a:rPr lang="en-US" sz="2500" b="1" i="1" dirty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latin typeface="Visual Geez Unicode" pitchFamily="2" charset="0"/>
              </a:rPr>
              <a:t>የገቢ</a:t>
            </a:r>
            <a:r>
              <a:rPr lang="en-US" sz="2500" b="1" i="1" dirty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2500" b="1" i="1" dirty="0" smtClean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2500" b="1" i="1" dirty="0" err="1" smtClean="0">
                <a:solidFill>
                  <a:srgbClr val="FF0000"/>
                </a:solidFill>
                <a:latin typeface="Visual Geez Unicode" pitchFamily="2" charset="0"/>
              </a:rPr>
              <a:t>አስተዳደር</a:t>
            </a:r>
            <a:r>
              <a:rPr lang="en-US" sz="2500" b="1" i="1" dirty="0" smtClean="0">
                <a:solidFill>
                  <a:srgbClr val="FF0000"/>
                </a:solidFill>
                <a:latin typeface="Visual Geez Unicode" pitchFamily="2" charset="0"/>
              </a:rPr>
              <a:t>  </a:t>
            </a:r>
            <a:r>
              <a:rPr lang="en-US" sz="2500" b="1" i="1" dirty="0" err="1" smtClean="0">
                <a:solidFill>
                  <a:srgbClr val="FF0000"/>
                </a:solidFill>
                <a:latin typeface="Visual Geez Unicode" pitchFamily="2" charset="0"/>
              </a:rPr>
              <a:t>ሥርዓት</a:t>
            </a:r>
            <a:r>
              <a:rPr lang="en-US" sz="2500" b="1" i="1" dirty="0" smtClean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latin typeface="Visual Geez Unicode" pitchFamily="2" charset="0"/>
              </a:rPr>
              <a:t>ይዘረጋል</a:t>
            </a:r>
            <a:endParaRPr lang="en-US" sz="2500" b="1" i="1" dirty="0">
              <a:solidFill>
                <a:srgbClr val="FF0000"/>
              </a:solidFill>
              <a:latin typeface="Visual Geez Unicode" pitchFamily="2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በቂ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ስልጣን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እንዲኖራቻው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ይደረጋል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፡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ወጥነት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በማስያያዝ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ስምና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አቅም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የላቸውም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በሚል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ታሳቢ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በህግ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የተሰጣቸው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ስልጣን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የሚሸራረፍ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አይሆንም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፡፡</a:t>
            </a:r>
          </a:p>
          <a:p>
            <a:pPr lvl="0" algn="just">
              <a:lnSpc>
                <a:spcPct val="150000"/>
              </a:lnSpc>
            </a:pP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የከተማ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ገቢ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የመንግስት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ገቢ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ሪፎርም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አካል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ማድረግ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፣ </a:t>
            </a:r>
          </a:p>
          <a:p>
            <a:pPr lvl="0" algn="just">
              <a:lnSpc>
                <a:spcPct val="150000"/>
              </a:lnSpc>
            </a:pP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የከተማ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ገቢ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ርዕሶች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ተጠንተው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የሀገሪቱ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ፊስካል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ፖሊሲ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ማዕቀፍ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አካል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እንዲሆኑ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ማድረግ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፣</a:t>
            </a:r>
          </a:p>
          <a:p>
            <a:pPr lvl="0" algn="just">
              <a:lnSpc>
                <a:spcPct val="150000"/>
              </a:lnSpc>
            </a:pP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የግብር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ሥርዓት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አወቃቀሩ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መገንባት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አለበት</a:t>
            </a:r>
            <a:endParaRPr lang="en-US" sz="2900" dirty="0">
              <a:latin typeface="Visual Geez Unicode" pitchFamily="2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የግብር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ከፋይ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መለያ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ከመሬት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እና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መሬት </a:t>
            </a:r>
            <a:r>
              <a:rPr lang="en-US" sz="2900" dirty="0" smtClean="0">
                <a:latin typeface="Visual Geez Unicode" pitchFamily="2" charset="0"/>
                <a:cs typeface="Arial" pitchFamily="34" charset="0"/>
              </a:rPr>
              <a:t>-</a:t>
            </a:r>
            <a:r>
              <a:rPr lang="en-US" sz="2900" dirty="0" err="1" smtClean="0">
                <a:latin typeface="Visual Geez Unicode" pitchFamily="2" charset="0"/>
                <a:cs typeface="Arial" pitchFamily="34" charset="0"/>
              </a:rPr>
              <a:t>ነክ</a:t>
            </a:r>
            <a:r>
              <a:rPr lang="en-US" sz="2900" dirty="0" smtClean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2900" dirty="0" err="1" smtClean="0">
                <a:latin typeface="Visual Geez Unicode" pitchFamily="2" charset="0"/>
                <a:cs typeface="Arial" pitchFamily="34" charset="0"/>
              </a:rPr>
              <a:t>መረጃ</a:t>
            </a:r>
            <a:r>
              <a:rPr lang="en-US" sz="2900" dirty="0" smtClean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2900" dirty="0" err="1" smtClean="0">
                <a:latin typeface="Visual Geez Unicode" pitchFamily="2" charset="0"/>
                <a:cs typeface="Arial" pitchFamily="34" charset="0"/>
              </a:rPr>
              <a:t>ሥርዓት</a:t>
            </a:r>
            <a:r>
              <a:rPr lang="en-US" sz="2900" dirty="0" smtClean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2900" dirty="0" err="1" smtClean="0">
                <a:latin typeface="Visual Geez Unicode" pitchFamily="2" charset="0"/>
                <a:cs typeface="Arial" pitchFamily="34" charset="0"/>
              </a:rPr>
              <a:t>ጋር</a:t>
            </a:r>
            <a:r>
              <a:rPr lang="en-US" sz="2900" dirty="0" smtClean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የማቀናጀት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ሥራ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፤</a:t>
            </a:r>
          </a:p>
          <a:p>
            <a:pPr lvl="0" algn="just">
              <a:lnSpc>
                <a:spcPct val="150000"/>
              </a:lnSpc>
            </a:pPr>
            <a:endParaRPr lang="en-US" sz="23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3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>
                <a:latin typeface="Visual Geez Unicode" pitchFamily="2" charset="0"/>
                <a:cs typeface="Arial" pitchFamily="34" charset="0"/>
              </a:rPr>
              <a:t>የሰነዱ</a:t>
            </a:r>
            <a:r>
              <a:rPr lang="en-US" sz="2400" b="1" dirty="0" smtClean="0">
                <a:latin typeface="Visual Geez Unicode" pitchFamily="2" charset="0"/>
                <a:cs typeface="Arial" pitchFamily="34" charset="0"/>
              </a:rPr>
              <a:t>/</a:t>
            </a:r>
            <a:r>
              <a:rPr lang="en-US" sz="2400" b="1" dirty="0" err="1" smtClean="0">
                <a:latin typeface="Visual Geez Unicode" pitchFamily="2" charset="0"/>
                <a:cs typeface="Arial" pitchFamily="34" charset="0"/>
              </a:rPr>
              <a:t>ገለጻው</a:t>
            </a:r>
            <a:r>
              <a:rPr lang="en-US" sz="2400" b="1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Visual Geez Unicode" pitchFamily="2" charset="0"/>
                <a:cs typeface="Arial" pitchFamily="34" charset="0"/>
              </a:rPr>
              <a:t>ይዘት</a:t>
            </a:r>
            <a:endParaRPr lang="en-US" sz="2400" b="1" dirty="0">
              <a:latin typeface="Visual Geez Unicode" pitchFamily="2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7620000" cy="4373563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dirty="0" err="1" smtClean="0">
                <a:latin typeface="Visual Geez Unicode" pitchFamily="2" charset="0"/>
                <a:cs typeface="Arial" charset="0"/>
              </a:rPr>
              <a:t>መግቢያ</a:t>
            </a:r>
            <a:endParaRPr lang="en-US" dirty="0" smtClean="0">
              <a:latin typeface="Visual Geez Unicode" pitchFamily="2" charset="0"/>
              <a:cs typeface="Arial" charset="0"/>
            </a:endParaRPr>
          </a:p>
          <a:p>
            <a:pPr marL="514350" indent="-514350" algn="just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dirty="0" err="1" smtClean="0">
                <a:latin typeface="Visual Geez Unicode" pitchFamily="2" charset="0"/>
                <a:cs typeface="Arial" charset="0"/>
              </a:rPr>
              <a:t>የከተማ</a:t>
            </a:r>
            <a:r>
              <a:rPr lang="en-US" dirty="0" smtClean="0">
                <a:latin typeface="Visual Geez Unicode" pitchFamily="2" charset="0"/>
                <a:cs typeface="Arial" charset="0"/>
              </a:rPr>
              <a:t>  ልማት  ፋይናንስ  </a:t>
            </a:r>
            <a:r>
              <a:rPr lang="en-US" dirty="0" err="1" smtClean="0">
                <a:latin typeface="Visual Geez Unicode" pitchFamily="2" charset="0"/>
                <a:cs typeface="Arial" charset="0"/>
              </a:rPr>
              <a:t>ምንነት</a:t>
            </a:r>
            <a:endParaRPr lang="en-US" dirty="0" smtClean="0">
              <a:latin typeface="Visual Geez Unicode" pitchFamily="2" charset="0"/>
              <a:cs typeface="Arial" charset="0"/>
            </a:endParaRPr>
          </a:p>
          <a:p>
            <a:pPr marL="514350" indent="-514350" algn="just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dirty="0" err="1" smtClean="0">
                <a:latin typeface="Visual Geez Unicode" pitchFamily="2" charset="0"/>
                <a:cs typeface="Arial" charset="0"/>
              </a:rPr>
              <a:t>በከተማ</a:t>
            </a:r>
            <a:r>
              <a:rPr lang="en-US" dirty="0" smtClean="0">
                <a:latin typeface="Visual Geez Unicode" pitchFamily="2" charset="0"/>
                <a:cs typeface="Arial" charset="0"/>
              </a:rPr>
              <a:t> ልማት ፋይናንስ  </a:t>
            </a:r>
            <a:r>
              <a:rPr lang="en-US" dirty="0" err="1" smtClean="0">
                <a:latin typeface="Visual Geez Unicode" pitchFamily="2" charset="0"/>
                <a:cs typeface="Arial" charset="0"/>
              </a:rPr>
              <a:t>ያሉን</a:t>
            </a:r>
            <a:r>
              <a:rPr lang="en-US" dirty="0" smtClean="0">
                <a:latin typeface="Visual Geez Unicode" pitchFamily="2" charset="0"/>
                <a:cs typeface="Arial" charset="0"/>
              </a:rPr>
              <a:t>  </a:t>
            </a:r>
            <a:r>
              <a:rPr lang="en-US" dirty="0" err="1" smtClean="0">
                <a:latin typeface="Visual Geez Unicode" pitchFamily="2" charset="0"/>
                <a:cs typeface="Arial" charset="0"/>
              </a:rPr>
              <a:t>በጎ</a:t>
            </a:r>
            <a:r>
              <a:rPr lang="en-US" dirty="0" smtClean="0">
                <a:latin typeface="Visual Geez Unicode" pitchFamily="2" charset="0"/>
                <a:cs typeface="Arial" charset="0"/>
              </a:rPr>
              <a:t>  </a:t>
            </a:r>
            <a:r>
              <a:rPr lang="en-US" dirty="0" err="1" smtClean="0">
                <a:latin typeface="Visual Geez Unicode" pitchFamily="2" charset="0"/>
                <a:cs typeface="Arial" charset="0"/>
              </a:rPr>
              <a:t>ጅምሮች</a:t>
            </a:r>
            <a:endParaRPr lang="en-US" dirty="0" smtClean="0">
              <a:latin typeface="Visual Geez Unicode" pitchFamily="2" charset="0"/>
              <a:cs typeface="Arial" charset="0"/>
            </a:endParaRPr>
          </a:p>
          <a:p>
            <a:pPr marL="514350" indent="-514350" algn="just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dirty="0" err="1" smtClean="0">
                <a:latin typeface="Visual Geez Unicode" pitchFamily="2" charset="0"/>
                <a:cs typeface="Arial" charset="0"/>
              </a:rPr>
              <a:t>በከተማ</a:t>
            </a:r>
            <a:r>
              <a:rPr lang="en-US" dirty="0" smtClean="0">
                <a:latin typeface="Visual Geez Unicode" pitchFamily="2" charset="0"/>
                <a:cs typeface="Arial" charset="0"/>
              </a:rPr>
              <a:t> ልማት </a:t>
            </a:r>
            <a:r>
              <a:rPr lang="en-US" dirty="0" err="1" smtClean="0">
                <a:latin typeface="Visual Geez Unicode" pitchFamily="2" charset="0"/>
                <a:cs typeface="Arial" charset="0"/>
              </a:rPr>
              <a:t>ፋይናንስ</a:t>
            </a:r>
            <a:r>
              <a:rPr lang="en-US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dirty="0" err="1" smtClean="0">
                <a:latin typeface="Visual Geez Unicode" pitchFamily="2" charset="0"/>
                <a:cs typeface="Arial" charset="0"/>
              </a:rPr>
              <a:t>ስርአታችን</a:t>
            </a:r>
            <a:r>
              <a:rPr lang="en-US" dirty="0" smtClean="0">
                <a:latin typeface="Visual Geez Unicode" pitchFamily="2" charset="0"/>
                <a:cs typeface="Arial" charset="0"/>
              </a:rPr>
              <a:t> የሚስተዋሉ </a:t>
            </a:r>
            <a:r>
              <a:rPr lang="en-US" dirty="0" err="1" smtClean="0">
                <a:latin typeface="Visual Geez Unicode" pitchFamily="2" charset="0"/>
                <a:cs typeface="Arial" charset="0"/>
              </a:rPr>
              <a:t>ችግሮች</a:t>
            </a:r>
            <a:endParaRPr lang="en-US" dirty="0" smtClean="0">
              <a:latin typeface="Visual Geez Unicode" pitchFamily="2" charset="0"/>
              <a:cs typeface="Arial" charset="0"/>
            </a:endParaRPr>
          </a:p>
          <a:p>
            <a:pPr marL="514350" indent="-514350" algn="just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dirty="0" err="1" smtClean="0">
                <a:latin typeface="Visual Geez Unicode" pitchFamily="2" charset="0"/>
                <a:cs typeface="Arial" charset="0"/>
              </a:rPr>
              <a:t>የስትራቴጅ</a:t>
            </a:r>
            <a:r>
              <a:rPr lang="en-US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dirty="0" err="1" smtClean="0">
                <a:latin typeface="Visual Geez Unicode" pitchFamily="2" charset="0"/>
                <a:cs typeface="Arial" charset="0"/>
              </a:rPr>
              <a:t>መነሻዎች</a:t>
            </a:r>
            <a:r>
              <a:rPr lang="en-US" dirty="0" smtClean="0">
                <a:latin typeface="Visual Geez Unicode" pitchFamily="2" charset="0"/>
                <a:cs typeface="Arial" charset="0"/>
              </a:rPr>
              <a:t>፤ </a:t>
            </a:r>
            <a:r>
              <a:rPr lang="en-US" dirty="0" err="1" smtClean="0">
                <a:latin typeface="Visual Geez Unicode" pitchFamily="2" charset="0"/>
                <a:cs typeface="Arial" charset="0"/>
              </a:rPr>
              <a:t>አሰፈላጊነት</a:t>
            </a:r>
            <a:r>
              <a:rPr lang="en-US" dirty="0" smtClean="0">
                <a:latin typeface="Visual Geez Unicode" pitchFamily="2" charset="0"/>
                <a:cs typeface="Arial" charset="0"/>
              </a:rPr>
              <a:t>፤ </a:t>
            </a:r>
            <a:r>
              <a:rPr lang="en-US" dirty="0" err="1" smtClean="0">
                <a:latin typeface="Visual Geez Unicode" pitchFamily="2" charset="0"/>
                <a:cs typeface="Arial" charset="0"/>
              </a:rPr>
              <a:t>መርሆዎችና</a:t>
            </a:r>
            <a:r>
              <a:rPr lang="en-US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dirty="0" err="1" smtClean="0">
                <a:latin typeface="Visual Geez Unicode" pitchFamily="2" charset="0"/>
                <a:cs typeface="Arial" charset="0"/>
              </a:rPr>
              <a:t>ዓላማ</a:t>
            </a:r>
            <a:endParaRPr lang="en-US" dirty="0" smtClean="0">
              <a:latin typeface="Visual Geez Unicode" pitchFamily="2" charset="0"/>
              <a:cs typeface="Arial" charset="0"/>
            </a:endParaRPr>
          </a:p>
          <a:p>
            <a:pPr marL="514350" indent="-514350" algn="just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dirty="0" err="1" smtClean="0">
                <a:latin typeface="Visual Geez Unicode" pitchFamily="2" charset="0"/>
                <a:cs typeface="Arial" charset="0"/>
              </a:rPr>
              <a:t>የከተማ</a:t>
            </a:r>
            <a:r>
              <a:rPr lang="en-US" dirty="0" smtClean="0">
                <a:latin typeface="Visual Geez Unicode" pitchFamily="2" charset="0"/>
                <a:cs typeface="Arial" charset="0"/>
              </a:rPr>
              <a:t> ልማት ፋይናንስ </a:t>
            </a:r>
            <a:r>
              <a:rPr lang="en-US" dirty="0" err="1" smtClean="0">
                <a:latin typeface="Visual Geez Unicode" pitchFamily="2" charset="0"/>
                <a:cs typeface="Arial" charset="0"/>
              </a:rPr>
              <a:t>መነሻ</a:t>
            </a:r>
            <a:r>
              <a:rPr lang="en-US" dirty="0" smtClean="0">
                <a:latin typeface="Visual Geez Unicode" pitchFamily="2" charset="0"/>
                <a:cs typeface="Arial" charset="0"/>
              </a:rPr>
              <a:t>  </a:t>
            </a:r>
            <a:r>
              <a:rPr lang="en-US" dirty="0" err="1" smtClean="0">
                <a:latin typeface="Visual Geez Unicode" pitchFamily="2" charset="0"/>
                <a:cs typeface="Arial" charset="0"/>
              </a:rPr>
              <a:t>ስትራቴጂዎች</a:t>
            </a:r>
            <a:r>
              <a:rPr lang="en-US" dirty="0" smtClean="0">
                <a:latin typeface="Visual Geez Unicode" pitchFamily="2" charset="0"/>
                <a:cs typeface="Arial" charset="0"/>
              </a:rPr>
              <a:t> </a:t>
            </a:r>
          </a:p>
          <a:p>
            <a:pPr marL="514350" indent="-514350" algn="just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dirty="0" err="1" smtClean="0">
                <a:latin typeface="Visual Geez Unicode" pitchFamily="2" charset="0"/>
                <a:cs typeface="Arial" charset="0"/>
              </a:rPr>
              <a:t>የከተማ</a:t>
            </a:r>
            <a:r>
              <a:rPr lang="en-US" dirty="0" smtClean="0">
                <a:latin typeface="Visual Geez Unicode" pitchFamily="2" charset="0"/>
                <a:cs typeface="Arial" charset="0"/>
              </a:rPr>
              <a:t> ልማት ፋይናንስ  </a:t>
            </a:r>
            <a:r>
              <a:rPr lang="en-US" dirty="0" err="1" smtClean="0">
                <a:latin typeface="Visual Geez Unicode" pitchFamily="2" charset="0"/>
                <a:cs typeface="Arial" charset="0"/>
              </a:rPr>
              <a:t>ባለድርሻዎችና</a:t>
            </a:r>
            <a:r>
              <a:rPr lang="en-US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dirty="0" err="1" smtClean="0">
                <a:latin typeface="Visual Geez Unicode" pitchFamily="2" charset="0"/>
                <a:cs typeface="Arial" charset="0"/>
              </a:rPr>
              <a:t>ሚናቸው</a:t>
            </a:r>
            <a:endParaRPr lang="en-US" dirty="0" smtClean="0">
              <a:latin typeface="Visual Geez Unicode" pitchFamily="2" charset="0"/>
              <a:cs typeface="Arial" charset="0"/>
            </a:endParaRPr>
          </a:p>
          <a:p>
            <a:pPr marL="514350" indent="-514350" algn="just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dirty="0" err="1" smtClean="0">
                <a:latin typeface="Visual Geez Unicode" pitchFamily="2" charset="0"/>
                <a:cs typeface="Arial" charset="0"/>
              </a:rPr>
              <a:t>የስትራቴጅ</a:t>
            </a:r>
            <a:r>
              <a:rPr lang="en-US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dirty="0" err="1" smtClean="0">
                <a:latin typeface="Visual Geez Unicode" pitchFamily="2" charset="0"/>
                <a:cs typeface="Arial" charset="0"/>
              </a:rPr>
              <a:t>ማሰፈጽሚያ</a:t>
            </a:r>
            <a:r>
              <a:rPr lang="en-US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dirty="0" err="1" smtClean="0">
                <a:latin typeface="Visual Geez Unicode" pitchFamily="2" charset="0"/>
                <a:cs typeface="Arial" charset="0"/>
              </a:rPr>
              <a:t>ስልት</a:t>
            </a:r>
            <a:endParaRPr lang="en-US" dirty="0" smtClean="0">
              <a:latin typeface="Visual Geez Unicode" pitchFamily="2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2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Visual Geez Unicode" pitchFamily="2" charset="0"/>
              </a:rPr>
              <a:t/>
            </a:r>
            <a:br>
              <a:rPr lang="en-US" b="1" dirty="0" smtClean="0">
                <a:latin typeface="Visual Geez Unicode" pitchFamily="2" charset="0"/>
              </a:rPr>
            </a:br>
            <a:r>
              <a:rPr lang="en-US" sz="3200" b="1" i="1" dirty="0">
                <a:latin typeface="Visual Geez Unicode" pitchFamily="2" charset="0"/>
              </a:rPr>
              <a:t>6. የከተሞች  </a:t>
            </a:r>
            <a:r>
              <a:rPr lang="en-US" sz="3200" b="1" i="1" dirty="0" err="1">
                <a:latin typeface="Visual Geez Unicode" pitchFamily="2" charset="0"/>
              </a:rPr>
              <a:t>ልማት</a:t>
            </a:r>
            <a:r>
              <a:rPr lang="en-US" sz="3200" b="1" i="1" dirty="0">
                <a:latin typeface="Visual Geez Unicode" pitchFamily="2" charset="0"/>
              </a:rPr>
              <a:t>  </a:t>
            </a:r>
            <a:r>
              <a:rPr lang="en-US" sz="3200" b="1" i="1" dirty="0" err="1">
                <a:latin typeface="Visual Geez Unicode" pitchFamily="2" charset="0"/>
              </a:rPr>
              <a:t>ፋይናንስ</a:t>
            </a:r>
            <a:r>
              <a:rPr lang="en-US" sz="3200" b="1" i="1" dirty="0">
                <a:latin typeface="Visual Geez Unicode" pitchFamily="2" charset="0"/>
              </a:rPr>
              <a:t>  </a:t>
            </a:r>
            <a:r>
              <a:rPr lang="en-US" sz="3200" b="1" i="1" dirty="0" err="1" smtClean="0">
                <a:latin typeface="Visual Geez Unicode" pitchFamily="2" charset="0"/>
              </a:rPr>
              <a:t>ስትራቴጅዎች</a:t>
            </a:r>
            <a:r>
              <a:rPr lang="en-US" sz="2800" b="1" i="1" dirty="0">
                <a:latin typeface="Visual Geez Unicode" pitchFamily="2" charset="0"/>
              </a:rPr>
              <a:t/>
            </a:r>
            <a:br>
              <a:rPr lang="en-US" sz="2800" b="1" i="1" dirty="0">
                <a:latin typeface="Visual Geez Unicode" pitchFamily="2" charset="0"/>
              </a:rPr>
            </a:br>
            <a:r>
              <a:rPr lang="en-US" sz="3100" b="1" dirty="0" smtClean="0">
                <a:latin typeface="Visual Geez Unicode" pitchFamily="2" charset="0"/>
              </a:rPr>
              <a:t>(</a:t>
            </a:r>
            <a:r>
              <a:rPr lang="en-US" sz="3100" b="1" dirty="0" err="1" smtClean="0">
                <a:latin typeface="Visual Geez Unicode" pitchFamily="2" charset="0"/>
              </a:rPr>
              <a:t>የቀጠለ</a:t>
            </a:r>
            <a:r>
              <a:rPr lang="en-US" sz="3100" b="1" dirty="0" smtClean="0">
                <a:latin typeface="Visual Geez Unicode" pitchFamily="2" charset="0"/>
              </a:rPr>
              <a:t>…………)</a:t>
            </a:r>
            <a:r>
              <a:rPr lang="en-US" sz="3100" b="1" dirty="0"/>
              <a:t/>
            </a:r>
            <a:br>
              <a:rPr lang="en-US" sz="3100" b="1" dirty="0"/>
            </a:br>
            <a:endParaRPr lang="en-US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7620000" cy="47545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Visual Geez Unicode" pitchFamily="2" charset="0"/>
              </a:rPr>
              <a:t>6.2.2</a:t>
            </a:r>
            <a:r>
              <a:rPr lang="en-US" b="1" dirty="0">
                <a:solidFill>
                  <a:srgbClr val="FF0000"/>
                </a:solidFill>
                <a:latin typeface="Visual Geez Unicode" pitchFamily="2" charset="0"/>
              </a:rPr>
              <a:t>. </a:t>
            </a:r>
            <a:r>
              <a:rPr lang="en-US" sz="2000" b="1" dirty="0" err="1">
                <a:solidFill>
                  <a:srgbClr val="FF0000"/>
                </a:solidFill>
                <a:latin typeface="Visual Geez Unicode" pitchFamily="2" charset="0"/>
              </a:rPr>
              <a:t>ከተሞች</a:t>
            </a:r>
            <a:r>
              <a:rPr lang="en-US" sz="2000" b="1" dirty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Visual Geez Unicode" pitchFamily="2" charset="0"/>
              </a:rPr>
              <a:t>ዕምቅ</a:t>
            </a:r>
            <a:r>
              <a:rPr lang="en-US" sz="2000" b="1" dirty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Visual Geez Unicode" pitchFamily="2" charset="0"/>
              </a:rPr>
              <a:t>የገቢ</a:t>
            </a:r>
            <a:r>
              <a:rPr lang="en-US" sz="2000" b="1" dirty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Visual Geez Unicode" pitchFamily="2" charset="0"/>
              </a:rPr>
              <a:t>አቅማቸው</a:t>
            </a:r>
            <a:r>
              <a:rPr lang="en-US" sz="2000" b="1" dirty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Visual Geez Unicode" pitchFamily="2" charset="0"/>
              </a:rPr>
              <a:t>ለይተው</a:t>
            </a:r>
            <a:r>
              <a:rPr lang="en-US" sz="2000" b="1" dirty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Visual Geez Unicode" pitchFamily="2" charset="0"/>
              </a:rPr>
              <a:t>እንዲያውቁና</a:t>
            </a:r>
            <a:r>
              <a:rPr lang="en-US" sz="2000" b="1" dirty="0" smtClean="0">
                <a:solidFill>
                  <a:srgbClr val="FF0000"/>
                </a:solidFill>
                <a:latin typeface="Visual Geez Unicode" pitchFamily="2" charset="0"/>
              </a:rPr>
              <a:t>  </a:t>
            </a:r>
            <a:r>
              <a:rPr lang="en-US" sz="2000" b="1" dirty="0" err="1" smtClean="0">
                <a:solidFill>
                  <a:srgbClr val="FF0000"/>
                </a:solidFill>
                <a:latin typeface="Visual Geez Unicode" pitchFamily="2" charset="0"/>
              </a:rPr>
              <a:t>እንዲያለሙ</a:t>
            </a:r>
            <a:r>
              <a:rPr lang="en-US" sz="2000" b="1" dirty="0" smtClean="0">
                <a:solidFill>
                  <a:srgbClr val="FF0000"/>
                </a:solidFill>
                <a:latin typeface="Visual Geez Unicode" pitchFamily="2" charset="0"/>
              </a:rPr>
              <a:t>  </a:t>
            </a:r>
            <a:r>
              <a:rPr lang="en-US" sz="2000" b="1" dirty="0" err="1" smtClean="0">
                <a:solidFill>
                  <a:srgbClr val="FF0000"/>
                </a:solidFill>
                <a:latin typeface="Visual Geez Unicode" pitchFamily="2" charset="0"/>
              </a:rPr>
              <a:t>የሚያስችል</a:t>
            </a:r>
            <a:r>
              <a:rPr lang="en-US" sz="2000" b="1" dirty="0" smtClean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Visual Geez Unicode" pitchFamily="2" charset="0"/>
              </a:rPr>
              <a:t>አሰራር</a:t>
            </a:r>
            <a:r>
              <a:rPr lang="en-US" sz="2000" b="1" dirty="0" smtClean="0">
                <a:solidFill>
                  <a:srgbClr val="FF0000"/>
                </a:solidFill>
                <a:latin typeface="Visual Geez Unicode" pitchFamily="2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Visual Geez Unicode" pitchFamily="2" charset="0"/>
              </a:rPr>
              <a:t>ይዘረጋል</a:t>
            </a:r>
            <a:r>
              <a:rPr lang="en-US" sz="2000" b="1" dirty="0" smtClean="0">
                <a:solidFill>
                  <a:srgbClr val="FF0000"/>
                </a:solidFill>
                <a:latin typeface="Visual Geez Unicode" pitchFamily="2" charset="0"/>
              </a:rPr>
              <a:t>፡</a:t>
            </a:r>
          </a:p>
          <a:p>
            <a:pPr marL="114300" lvl="0" indent="0" algn="just">
              <a:lnSpc>
                <a:spcPct val="150000"/>
              </a:lnSpc>
            </a:pPr>
            <a:r>
              <a:rPr lang="en-US" sz="2000" dirty="0" smtClean="0">
                <a:latin typeface="Visual Geez Unicode" pitchFamily="2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Visual Geez Unicode" pitchFamily="2" charset="0"/>
                <a:cs typeface="Arial" pitchFamily="34" charset="0"/>
              </a:rPr>
              <a:t>የገቢ</a:t>
            </a:r>
            <a:r>
              <a:rPr lang="en-US" sz="20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ማሳደጊያ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ዕቅድ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ማዘጋጀት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Visual Geez Unicode" pitchFamily="2" charset="0"/>
                <a:cs typeface="Arial" pitchFamily="34" charset="0"/>
              </a:rPr>
              <a:t>አለባቸዉ</a:t>
            </a:r>
            <a:endParaRPr lang="en-US" sz="2000" dirty="0">
              <a:latin typeface="Visual Geez Unicode" pitchFamily="2" charset="0"/>
              <a:cs typeface="Arial" pitchFamily="34" charset="0"/>
            </a:endParaRPr>
          </a:p>
          <a:p>
            <a:pPr marL="4572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ከተሞች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ከየሚሰጧቸው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አቅርቦቶች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ጋር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በተያያዙ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ግብር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መሰብሰብ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እንደሚገባቸው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Visual Geez Unicode" pitchFamily="2" charset="0"/>
                <a:cs typeface="Arial" pitchFamily="34" charset="0"/>
              </a:rPr>
              <a:t>በማያሻማ</a:t>
            </a:r>
            <a:r>
              <a:rPr lang="en-US" sz="20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Visual Geez Unicode" pitchFamily="2" charset="0"/>
                <a:cs typeface="Arial" pitchFamily="34" charset="0"/>
              </a:rPr>
              <a:t>መልክ</a:t>
            </a:r>
            <a:r>
              <a:rPr lang="en-US" sz="20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መደንገግ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አለበት</a:t>
            </a:r>
            <a:r>
              <a:rPr lang="en-US" sz="2000" dirty="0" smtClean="0">
                <a:latin typeface="Visual Geez Unicode" pitchFamily="2" charset="0"/>
                <a:cs typeface="Arial" pitchFamily="34" charset="0"/>
              </a:rPr>
              <a:t>፡፡</a:t>
            </a:r>
          </a:p>
          <a:p>
            <a:pPr marL="4572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Visual Geez Unicode" pitchFamily="2" charset="0"/>
                <a:cs typeface="Arial" pitchFamily="34" charset="0"/>
              </a:rPr>
              <a:t>ከተሞች</a:t>
            </a:r>
            <a:r>
              <a:rPr lang="en-US" sz="20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ለነዋሪው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የሚሰጡትን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አገልግሎት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ወጪ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መሸፈኛ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የሚሆን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ገቢ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መሰብሰብ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የሚያስችላቸው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አሰራር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ሊኖራቸው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ይገባል</a:t>
            </a:r>
            <a:endParaRPr lang="en-US" dirty="0">
              <a:latin typeface="Visual Geez Unicode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28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2700" b="1" i="1" dirty="0" smtClean="0"/>
              <a:t>የከተሞች  </a:t>
            </a:r>
            <a:r>
              <a:rPr lang="en-US" sz="2700" b="1" i="1" dirty="0" err="1"/>
              <a:t>ልማት</a:t>
            </a:r>
            <a:r>
              <a:rPr lang="en-US" sz="2700" b="1" i="1" dirty="0"/>
              <a:t>  </a:t>
            </a:r>
            <a:r>
              <a:rPr lang="en-US" sz="2700" b="1" i="1" dirty="0" err="1"/>
              <a:t>ፋይናንስ</a:t>
            </a:r>
            <a:r>
              <a:rPr lang="en-US" sz="2700" b="1" i="1" dirty="0"/>
              <a:t>  </a:t>
            </a:r>
            <a:r>
              <a:rPr lang="en-US" sz="2700" b="1" i="1" dirty="0" err="1"/>
              <a:t>ስትራቴጅዎች</a:t>
            </a:r>
            <a:r>
              <a:rPr lang="en-US" sz="2200" b="1" i="1" dirty="0"/>
              <a:t/>
            </a:r>
            <a:br>
              <a:rPr lang="en-US" sz="2200" b="1" i="1" dirty="0"/>
            </a:br>
            <a:r>
              <a:rPr lang="en-US" sz="2700" b="1" dirty="0"/>
              <a:t>(</a:t>
            </a:r>
            <a:r>
              <a:rPr lang="en-US" sz="2700" b="1" dirty="0" err="1"/>
              <a:t>የቀጠለ</a:t>
            </a:r>
            <a:r>
              <a:rPr lang="en-US" sz="2700" b="1" dirty="0"/>
              <a:t>…………)</a:t>
            </a:r>
            <a:br>
              <a:rPr lang="en-US" sz="2700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sz="2000" b="1" i="1" dirty="0">
                <a:solidFill>
                  <a:srgbClr val="FF0000"/>
                </a:solidFill>
                <a:latin typeface="Visual Geez Unicode" pitchFamily="2" charset="0"/>
              </a:rPr>
              <a:t>6.2.3.መሬት </a:t>
            </a:r>
            <a:r>
              <a:rPr lang="en-US" sz="2000" b="1" i="1" dirty="0" err="1">
                <a:solidFill>
                  <a:srgbClr val="FF0000"/>
                </a:solidFill>
                <a:latin typeface="Visual Geez Unicode" pitchFamily="2" charset="0"/>
              </a:rPr>
              <a:t>እና</a:t>
            </a:r>
            <a:r>
              <a:rPr lang="en-US" sz="2000" b="1" i="1" dirty="0">
                <a:solidFill>
                  <a:srgbClr val="FF0000"/>
                </a:solidFill>
                <a:latin typeface="Visual Geez Unicode" pitchFamily="2" charset="0"/>
              </a:rPr>
              <a:t> መሬት </a:t>
            </a:r>
            <a:r>
              <a:rPr lang="en-US" sz="2000" b="1" i="1" dirty="0" smtClean="0">
                <a:solidFill>
                  <a:srgbClr val="FF0000"/>
                </a:solidFill>
                <a:latin typeface="Visual Geez Unicode" pitchFamily="2" charset="0"/>
              </a:rPr>
              <a:t>-</a:t>
            </a:r>
            <a:r>
              <a:rPr lang="en-US" sz="2000" b="1" i="1" dirty="0" err="1" smtClean="0">
                <a:solidFill>
                  <a:srgbClr val="FF0000"/>
                </a:solidFill>
                <a:latin typeface="Visual Geez Unicode" pitchFamily="2" charset="0"/>
              </a:rPr>
              <a:t>ነክ</a:t>
            </a:r>
            <a:r>
              <a:rPr lang="en-US" sz="2000" b="1" i="1" dirty="0" smtClean="0">
                <a:solidFill>
                  <a:srgbClr val="FF0000"/>
                </a:solidFill>
                <a:latin typeface="Visual Geez Unicode" pitchFamily="2" charset="0"/>
              </a:rPr>
              <a:t>  </a:t>
            </a:r>
            <a:r>
              <a:rPr lang="en-US" sz="2000" b="1" i="1" dirty="0" err="1" smtClean="0">
                <a:solidFill>
                  <a:srgbClr val="FF0000"/>
                </a:solidFill>
                <a:latin typeface="Visual Geez Unicode" pitchFamily="2" charset="0"/>
              </a:rPr>
              <a:t>ገቢዎች</a:t>
            </a:r>
            <a:r>
              <a:rPr lang="en-US" sz="2000" b="1" i="1" dirty="0" smtClean="0">
                <a:solidFill>
                  <a:srgbClr val="FF0000"/>
                </a:solidFill>
                <a:latin typeface="Visual Geez Unicode" pitchFamily="2" charset="0"/>
              </a:rPr>
              <a:t>  </a:t>
            </a:r>
            <a:r>
              <a:rPr lang="en-US" sz="2000" b="1" i="1" dirty="0" err="1" smtClean="0">
                <a:solidFill>
                  <a:srgbClr val="FF0000"/>
                </a:solidFill>
                <a:latin typeface="Visual Geez Unicode" pitchFamily="2" charset="0"/>
              </a:rPr>
              <a:t>ላይ</a:t>
            </a:r>
            <a:r>
              <a:rPr lang="en-US" sz="2000" b="1" i="1" dirty="0" smtClean="0">
                <a:solidFill>
                  <a:srgbClr val="FF0000"/>
                </a:solidFill>
                <a:latin typeface="Visual Geez Unicode" pitchFamily="2" charset="0"/>
              </a:rPr>
              <a:t>  </a:t>
            </a:r>
            <a:r>
              <a:rPr lang="en-US" sz="2000" b="1" i="1" dirty="0" err="1" smtClean="0">
                <a:solidFill>
                  <a:srgbClr val="FF0000"/>
                </a:solidFill>
                <a:latin typeface="Visual Geez Unicode" pitchFamily="2" charset="0"/>
              </a:rPr>
              <a:t>ልዩ</a:t>
            </a:r>
            <a:r>
              <a:rPr lang="en-US" sz="2000" b="1" i="1" dirty="0" smtClean="0">
                <a:solidFill>
                  <a:srgbClr val="FF0000"/>
                </a:solidFill>
                <a:latin typeface="Visual Geez Unicode" pitchFamily="2" charset="0"/>
              </a:rPr>
              <a:t>  </a:t>
            </a:r>
            <a:r>
              <a:rPr lang="en-US" sz="2000" b="1" i="1" dirty="0" err="1" smtClean="0">
                <a:solidFill>
                  <a:srgbClr val="FF0000"/>
                </a:solidFill>
                <a:latin typeface="Visual Geez Unicode" pitchFamily="2" charset="0"/>
              </a:rPr>
              <a:t>ትኩረት</a:t>
            </a:r>
            <a:r>
              <a:rPr lang="en-US" sz="2000" b="1" i="1" dirty="0" smtClean="0">
                <a:solidFill>
                  <a:srgbClr val="FF0000"/>
                </a:solidFill>
                <a:latin typeface="Visual Geez Unicode" pitchFamily="2" charset="0"/>
              </a:rPr>
              <a:t>  </a:t>
            </a:r>
            <a:r>
              <a:rPr lang="en-US" sz="2000" b="1" i="1" dirty="0" err="1">
                <a:solidFill>
                  <a:srgbClr val="FF0000"/>
                </a:solidFill>
                <a:latin typeface="Visual Geez Unicode" pitchFamily="2" charset="0"/>
              </a:rPr>
              <a:t>መስጠት</a:t>
            </a:r>
            <a:endParaRPr lang="en-US" sz="2000" b="1" i="1" dirty="0">
              <a:solidFill>
                <a:srgbClr val="FF0000"/>
              </a:solidFill>
              <a:latin typeface="Visual Geez Unicode" pitchFamily="2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sz="1800" dirty="0" smtClean="0">
                <a:latin typeface="Visual Geez Unicode" pitchFamily="2" charset="0"/>
                <a:cs typeface="Arial" pitchFamily="34" charset="0"/>
              </a:rPr>
              <a:t>    ሀ . </a:t>
            </a:r>
            <a:r>
              <a:rPr lang="en-US" sz="1800" dirty="0" err="1" smtClean="0">
                <a:latin typeface="Visual Geez Unicode" pitchFamily="2" charset="0"/>
                <a:cs typeface="Arial" pitchFamily="34" charset="0"/>
              </a:rPr>
              <a:t>የመሬት</a:t>
            </a:r>
            <a:r>
              <a:rPr lang="en-US" sz="18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ሊዝ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ገቢን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ማጎልበትና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መሠረተ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ልማት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ግንባታን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ማስፋት</a:t>
            </a:r>
            <a:endParaRPr lang="en-US" sz="1800" dirty="0">
              <a:latin typeface="Visual Geez Unicode" pitchFamily="2" charset="0"/>
              <a:cs typeface="Arial" pitchFamily="34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sz="1800" dirty="0" smtClean="0">
                <a:latin typeface="Visual Geez Unicode" pitchFamily="2" charset="0"/>
                <a:cs typeface="Arial" pitchFamily="34" charset="0"/>
              </a:rPr>
              <a:t>    ለ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. </a:t>
            </a:r>
            <a:r>
              <a:rPr lang="en-US" sz="1800" dirty="0" err="1" smtClean="0">
                <a:latin typeface="Visual Geez Unicode" pitchFamily="2" charset="0"/>
                <a:cs typeface="Arial" pitchFamily="34" charset="0"/>
              </a:rPr>
              <a:t>የነባር</a:t>
            </a:r>
            <a:r>
              <a:rPr lang="en-US" sz="18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ስሪት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መሬት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ኪራይን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ከወቅታዊ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ገበያና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ከፍላጎት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አንጻር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Visual Geez Unicode" pitchFamily="2" charset="0"/>
                <a:cs typeface="Arial" pitchFamily="34" charset="0"/>
              </a:rPr>
              <a:t>ማሻሻል</a:t>
            </a:r>
            <a:endParaRPr lang="en-US" sz="1800" dirty="0">
              <a:latin typeface="Visual Geez Unicode" pitchFamily="2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6.2.4.የንብረት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ገበያው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በአግባቡ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እንዲሰራ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በማድረግ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የልማትና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የማስተዳደር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አገልግሎት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ሊያገኙት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የሚገባ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ገቢን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ማዘመንና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ማጎልበት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የካፒታል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>
                <a:latin typeface="Visual Geez Unicode" pitchFamily="2" charset="0"/>
                <a:cs typeface="Arial" pitchFamily="34" charset="0"/>
              </a:rPr>
              <a:t>ዋጋ</a:t>
            </a:r>
            <a:r>
              <a:rPr lang="en-US" sz="1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>
                <a:latin typeface="Visual Geez Unicode" pitchFamily="2" charset="0"/>
                <a:cs typeface="Arial" pitchFamily="34" charset="0"/>
              </a:rPr>
              <a:t>እድገት</a:t>
            </a:r>
            <a:r>
              <a:rPr lang="en-US" sz="1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ግብር</a:t>
            </a:r>
            <a:r>
              <a:rPr lang="en-US" sz="1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>
                <a:latin typeface="Visual Geez Unicode" pitchFamily="2" charset="0"/>
                <a:cs typeface="Arial" pitchFamily="34" charset="0"/>
              </a:rPr>
              <a:t>የቴንብር</a:t>
            </a:r>
            <a:r>
              <a:rPr lang="en-US" sz="1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>
                <a:latin typeface="Visual Geez Unicode" pitchFamily="2" charset="0"/>
                <a:cs typeface="Arial" pitchFamily="34" charset="0"/>
              </a:rPr>
              <a:t>ቀረጥና</a:t>
            </a:r>
            <a:r>
              <a:rPr lang="en-US" sz="1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>
                <a:latin typeface="Visual Geez Unicode" pitchFamily="2" charset="0"/>
                <a:cs typeface="Arial" pitchFamily="34" charset="0"/>
              </a:rPr>
              <a:t>አሹራ</a:t>
            </a:r>
            <a:r>
              <a:rPr lang="en-US" sz="1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>
                <a:latin typeface="Visual Geez Unicode" pitchFamily="2" charset="0"/>
                <a:cs typeface="Arial" pitchFamily="34" charset="0"/>
              </a:rPr>
              <a:t>ጋር</a:t>
            </a:r>
            <a:r>
              <a:rPr lang="en-US" sz="1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>
                <a:latin typeface="Visual Geez Unicode" pitchFamily="2" charset="0"/>
                <a:cs typeface="Arial" pitchFamily="34" charset="0"/>
              </a:rPr>
              <a:t>በመዳበልም</a:t>
            </a:r>
            <a:r>
              <a:rPr lang="en-US" sz="1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>
                <a:latin typeface="Visual Geez Unicode" pitchFamily="2" charset="0"/>
                <a:cs typeface="Arial" pitchFamily="34" charset="0"/>
              </a:rPr>
              <a:t>የተወሰነ</a:t>
            </a:r>
            <a:r>
              <a:rPr lang="en-US" sz="1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>
                <a:latin typeface="Visual Geez Unicode" pitchFamily="2" charset="0"/>
                <a:cs typeface="Arial" pitchFamily="34" charset="0"/>
              </a:rPr>
              <a:t>በግብር</a:t>
            </a:r>
            <a:r>
              <a:rPr lang="en-US" sz="1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>
                <a:latin typeface="Visual Geez Unicode" pitchFamily="2" charset="0"/>
                <a:cs typeface="Arial" pitchFamily="34" charset="0"/>
              </a:rPr>
              <a:t>ከፋዩ</a:t>
            </a:r>
            <a:r>
              <a:rPr lang="en-US" sz="1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>
                <a:latin typeface="Visual Geez Unicode" pitchFamily="2" charset="0"/>
                <a:cs typeface="Arial" pitchFamily="34" charset="0"/>
              </a:rPr>
              <a:t>ዘንድ</a:t>
            </a:r>
            <a:r>
              <a:rPr lang="en-US" sz="1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>
                <a:latin typeface="Visual Geez Unicode" pitchFamily="2" charset="0"/>
                <a:cs typeface="Arial" pitchFamily="34" charset="0"/>
              </a:rPr>
              <a:t>ጫና</a:t>
            </a:r>
            <a:r>
              <a:rPr lang="en-US" sz="1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እንዳለው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ስለሚነሳ</a:t>
            </a:r>
            <a:r>
              <a:rPr lang="en-US" sz="1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>
                <a:latin typeface="Visual Geez Unicode" pitchFamily="2" charset="0"/>
                <a:cs typeface="Arial" pitchFamily="34" charset="0"/>
              </a:rPr>
              <a:t>የመረጃ</a:t>
            </a:r>
            <a:r>
              <a:rPr lang="en-US" sz="1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>
                <a:latin typeface="Visual Geez Unicode" pitchFamily="2" charset="0"/>
                <a:cs typeface="Arial" pitchFamily="34" charset="0"/>
              </a:rPr>
              <a:t>አያያዝ</a:t>
            </a:r>
            <a:r>
              <a:rPr lang="en-US" sz="1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>
                <a:latin typeface="Visual Geez Unicode" pitchFamily="2" charset="0"/>
                <a:cs typeface="Arial" pitchFamily="34" charset="0"/>
              </a:rPr>
              <a:t>እስኪዳብር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>
                <a:latin typeface="Visual Geez Unicode" pitchFamily="2" charset="0"/>
                <a:cs typeface="Arial" pitchFamily="34" charset="0"/>
              </a:rPr>
              <a:t>መሰረቱ</a:t>
            </a:r>
            <a:r>
              <a:rPr lang="en-US" sz="1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>
                <a:latin typeface="Visual Geez Unicode" pitchFamily="2" charset="0"/>
                <a:cs typeface="Arial" pitchFamily="34" charset="0"/>
              </a:rPr>
              <a:t>ሰፍቶ</a:t>
            </a:r>
            <a:r>
              <a:rPr lang="en-US" sz="1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ተጠንቶ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የሚተገበር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Visual Geez Unicode" pitchFamily="2" charset="0"/>
                <a:cs typeface="Arial" pitchFamily="34" charset="0"/>
              </a:rPr>
              <a:t>ይሆናል</a:t>
            </a:r>
            <a:endParaRPr lang="en-US" sz="1900" dirty="0" smtClean="0">
              <a:latin typeface="Visual Geez Unicode" pitchFamily="2" charset="0"/>
              <a:cs typeface="Arial" pitchFamily="34" charset="0"/>
            </a:endParaRPr>
          </a:p>
          <a:p>
            <a:r>
              <a:rPr lang="en-US" sz="1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>
                <a:latin typeface="Visual Geez Unicode" pitchFamily="2" charset="0"/>
                <a:cs typeface="Arial" pitchFamily="34" charset="0"/>
              </a:rPr>
              <a:t>የመሬት</a:t>
            </a:r>
            <a:r>
              <a:rPr lang="en-US" sz="1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>
                <a:latin typeface="Visual Geez Unicode" pitchFamily="2" charset="0"/>
                <a:cs typeface="Arial" pitchFamily="34" charset="0"/>
              </a:rPr>
              <a:t>አጠቀቀም</a:t>
            </a:r>
            <a:r>
              <a:rPr lang="en-US" sz="1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>
                <a:latin typeface="Visual Geez Unicode" pitchFamily="2" charset="0"/>
                <a:cs typeface="Arial" pitchFamily="34" charset="0"/>
              </a:rPr>
              <a:t>ጥልቀት</a:t>
            </a:r>
            <a:r>
              <a:rPr lang="en-US" sz="1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>
                <a:latin typeface="Visual Geez Unicode" pitchFamily="2" charset="0"/>
                <a:cs typeface="Arial" pitchFamily="34" charset="0"/>
              </a:rPr>
              <a:t>ፈቃድ</a:t>
            </a:r>
            <a:r>
              <a:rPr lang="en-US" sz="1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/</a:t>
            </a:r>
            <a:r>
              <a:rPr lang="en-US" sz="1900" dirty="0" err="1">
                <a:latin typeface="Visual Geez Unicode" pitchFamily="2" charset="0"/>
                <a:cs typeface="Arial" pitchFamily="34" charset="0"/>
              </a:rPr>
              <a:t>የግንባታ</a:t>
            </a:r>
            <a:r>
              <a:rPr lang="en-US" sz="1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>
                <a:latin typeface="Visual Geez Unicode" pitchFamily="2" charset="0"/>
                <a:cs typeface="Arial" pitchFamily="34" charset="0"/>
              </a:rPr>
              <a:t>ፈቃድ</a:t>
            </a:r>
            <a:r>
              <a:rPr lang="en-US" sz="1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>
                <a:latin typeface="Visual Geez Unicode" pitchFamily="2" charset="0"/>
                <a:cs typeface="Arial" pitchFamily="34" charset="0"/>
              </a:rPr>
              <a:t>ሲሰጡ</a:t>
            </a:r>
            <a:r>
              <a:rPr lang="en-US" sz="1900" dirty="0">
                <a:latin typeface="Visual Geez Unicode" pitchFamily="2" charset="0"/>
                <a:cs typeface="Arial" pitchFamily="34" charset="0"/>
              </a:rPr>
              <a:t> ፤</a:t>
            </a:r>
            <a:r>
              <a:rPr lang="en-US" sz="1900" dirty="0" err="1">
                <a:latin typeface="Visual Geez Unicode" pitchFamily="2" charset="0"/>
                <a:cs typeface="Arial" pitchFamily="34" charset="0"/>
              </a:rPr>
              <a:t>የግንባታ</a:t>
            </a:r>
            <a:r>
              <a:rPr lang="en-US" sz="1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>
                <a:latin typeface="Visual Geez Unicode" pitchFamily="2" charset="0"/>
                <a:cs typeface="Arial" pitchFamily="34" charset="0"/>
              </a:rPr>
              <a:t>ቦታ</a:t>
            </a:r>
            <a:r>
              <a:rPr lang="en-US" sz="1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>
                <a:latin typeface="Visual Geez Unicode" pitchFamily="2" charset="0"/>
                <a:cs typeface="Arial" pitchFamily="34" charset="0"/>
              </a:rPr>
              <a:t>ጥምርታን</a:t>
            </a:r>
            <a:r>
              <a:rPr lang="en-US" sz="1900" dirty="0">
                <a:latin typeface="Visual Geez Unicode" pitchFamily="2" charset="0"/>
                <a:cs typeface="Arial" pitchFamily="34" charset="0"/>
              </a:rPr>
              <a:t>፣ </a:t>
            </a:r>
            <a:r>
              <a:rPr lang="en-US" sz="1900" dirty="0" err="1">
                <a:latin typeface="Visual Geez Unicode" pitchFamily="2" charset="0"/>
                <a:cs typeface="Arial" pitchFamily="34" charset="0"/>
              </a:rPr>
              <a:t>የሕንጻ</a:t>
            </a:r>
            <a:r>
              <a:rPr lang="en-US" sz="1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>
                <a:latin typeface="Visual Geez Unicode" pitchFamily="2" charset="0"/>
                <a:cs typeface="Arial" pitchFamily="34" charset="0"/>
              </a:rPr>
              <a:t>ከፍታ</a:t>
            </a:r>
            <a:r>
              <a:rPr lang="en-US" sz="1900" dirty="0">
                <a:latin typeface="Visual Geez Unicode" pitchFamily="2" charset="0"/>
                <a:cs typeface="Arial" pitchFamily="34" charset="0"/>
              </a:rPr>
              <a:t> ፣ </a:t>
            </a:r>
            <a:r>
              <a:rPr lang="en-US" sz="1900" dirty="0" err="1">
                <a:latin typeface="Visual Geez Unicode" pitchFamily="2" charset="0"/>
                <a:cs typeface="Arial" pitchFamily="34" charset="0"/>
              </a:rPr>
              <a:t>የወለሎች</a:t>
            </a:r>
            <a:r>
              <a:rPr lang="en-US" sz="1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>
                <a:latin typeface="Visual Geez Unicode" pitchFamily="2" charset="0"/>
                <a:cs typeface="Arial" pitchFamily="34" charset="0"/>
              </a:rPr>
              <a:t>ብዛት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፤</a:t>
            </a:r>
          </a:p>
          <a:p>
            <a:pPr marL="0" indent="0">
              <a:buNone/>
            </a:pPr>
            <a:r>
              <a:rPr lang="en-US" sz="1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smtClean="0">
                <a:latin typeface="Visual Geez Unicode" pitchFamily="2" charset="0"/>
                <a:cs typeface="Arial" pitchFamily="34" charset="0"/>
              </a:rPr>
              <a:t>              </a:t>
            </a:r>
            <a:r>
              <a:rPr lang="en-US" sz="1900" dirty="0" err="1">
                <a:latin typeface="Visual Geez Unicode" pitchFamily="2" charset="0"/>
                <a:cs typeface="Arial" pitchFamily="34" charset="0"/>
              </a:rPr>
              <a:t>እንዲሻሻሉለት</a:t>
            </a:r>
            <a:r>
              <a:rPr lang="en-US" sz="1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dirty="0" err="1">
                <a:latin typeface="Visual Geez Unicode" pitchFamily="2" charset="0"/>
                <a:cs typeface="Arial" pitchFamily="34" charset="0"/>
              </a:rPr>
              <a:t>ሲጠየቅ</a:t>
            </a:r>
            <a:r>
              <a:rPr lang="en-US" sz="1900" dirty="0">
                <a:latin typeface="Visual Geez Unicode" pitchFamily="2" charset="0"/>
                <a:cs typeface="Arial" pitchFamily="34" charset="0"/>
              </a:rPr>
              <a:t>/</a:t>
            </a:r>
          </a:p>
          <a:p>
            <a:pPr marL="0" indent="0">
              <a:buNone/>
            </a:pPr>
            <a:endParaRPr lang="en-US" sz="1900" dirty="0">
              <a:latin typeface="Visual Geez Unico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26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i="1" dirty="0"/>
              <a:t>የከተሞች  </a:t>
            </a:r>
            <a:r>
              <a:rPr lang="en-US" sz="2800" b="1" i="1" dirty="0" err="1"/>
              <a:t>ልማት</a:t>
            </a:r>
            <a:r>
              <a:rPr lang="en-US" sz="2800" b="1" i="1" dirty="0"/>
              <a:t>  </a:t>
            </a:r>
            <a:r>
              <a:rPr lang="en-US" sz="2800" b="1" i="1" dirty="0" err="1"/>
              <a:t>ፋይናንስ</a:t>
            </a:r>
            <a:r>
              <a:rPr lang="en-US" sz="2800" b="1" i="1" dirty="0"/>
              <a:t>  </a:t>
            </a:r>
            <a:r>
              <a:rPr lang="en-US" sz="2800" b="1" i="1" dirty="0" err="1"/>
              <a:t>ስትራቴጅዎች</a:t>
            </a:r>
            <a:r>
              <a:rPr lang="en-US" sz="2400" b="1" i="1" dirty="0"/>
              <a:t/>
            </a:r>
            <a:br>
              <a:rPr lang="en-US" sz="2400" b="1" i="1" dirty="0"/>
            </a:br>
            <a:r>
              <a:rPr lang="en-US" sz="2800" b="1" dirty="0"/>
              <a:t>(</a:t>
            </a:r>
            <a:r>
              <a:rPr lang="en-US" sz="2800" b="1" dirty="0" err="1"/>
              <a:t>የቀጠለ</a:t>
            </a:r>
            <a:r>
              <a:rPr lang="en-US" sz="2800" b="1" dirty="0"/>
              <a:t>…………)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7772400" cy="5486400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en-US" sz="7200" b="1" dirty="0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6.2.3. </a:t>
            </a:r>
            <a:r>
              <a:rPr lang="en-US" sz="7200" b="1" i="1" dirty="0" err="1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የንብረት</a:t>
            </a:r>
            <a:r>
              <a:rPr lang="en-US" sz="7200" b="1" i="1" dirty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7200" b="1" i="1" dirty="0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7200" b="1" i="1" dirty="0" err="1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ግብር</a:t>
            </a:r>
            <a:r>
              <a:rPr lang="en-US" sz="7200" b="1" i="1" dirty="0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  </a:t>
            </a:r>
            <a:r>
              <a:rPr lang="en-US" sz="7200" b="1" i="1" dirty="0" err="1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ስርአትን</a:t>
            </a:r>
            <a:r>
              <a:rPr lang="en-US" sz="7200" b="1" i="1" dirty="0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7200" b="1" i="1" dirty="0" err="1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ማዘመን</a:t>
            </a:r>
            <a:r>
              <a:rPr lang="en-US" sz="7200" b="1" i="1" dirty="0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9600" b="1" dirty="0">
                <a:latin typeface="Visual Geez Unicode" pitchFamily="2" charset="0"/>
                <a:cs typeface="Arial" pitchFamily="34" charset="0"/>
              </a:rPr>
              <a:t>፡-</a:t>
            </a:r>
          </a:p>
          <a:p>
            <a:pPr marL="265113" indent="-265113" algn="just">
              <a:lnSpc>
                <a:spcPct val="150000"/>
              </a:lnSpc>
              <a:buFont typeface="Wingdings 2" pitchFamily="18" charset="2"/>
              <a:buChar char=""/>
            </a:pPr>
            <a:r>
              <a:rPr lang="en-US" sz="7200" dirty="0" err="1">
                <a:latin typeface="Visual Geez Unicode" pitchFamily="2" charset="0"/>
                <a:cs typeface="Arial" charset="0"/>
              </a:rPr>
              <a:t>ስለ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ንብረት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ግብር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ያለው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የህግ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ክፈተት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መፈታት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አለበት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፡</a:t>
            </a:r>
          </a:p>
          <a:p>
            <a:pPr marL="265113" indent="-265113" algn="just">
              <a:lnSpc>
                <a:spcPct val="150000"/>
              </a:lnSpc>
              <a:buFont typeface="Wingdings 2" pitchFamily="18" charset="2"/>
              <a:buChar char=""/>
            </a:pPr>
            <a:r>
              <a:rPr lang="en-US" sz="7200" dirty="0" err="1">
                <a:latin typeface="Visual Geez Unicode" pitchFamily="2" charset="0"/>
                <a:cs typeface="Arial" charset="0"/>
              </a:rPr>
              <a:t>የግብር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ስርዓቱን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ማዘመን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ከሌሎች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እንቅስቃሴዎች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ጋር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መጣጣም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ይገባዋል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፤</a:t>
            </a:r>
          </a:p>
          <a:p>
            <a:pPr marL="265113" indent="-265113" algn="just">
              <a:lnSpc>
                <a:spcPct val="150000"/>
              </a:lnSpc>
              <a:buFont typeface="Wingdings 2" pitchFamily="18" charset="2"/>
              <a:buChar char=""/>
            </a:pPr>
            <a:r>
              <a:rPr lang="en-US" sz="7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የሚመሰረተው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  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የግብር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ስርዓቱ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ትርጉም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ያለው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መሆን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፤  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የኢኮኖሚ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7200" dirty="0" err="1" smtClean="0">
                <a:latin typeface="Visual Geez Unicode" pitchFamily="2" charset="0"/>
                <a:cs typeface="Arial" charset="0"/>
              </a:rPr>
              <a:t>ስልጠት</a:t>
            </a:r>
            <a:r>
              <a:rPr lang="en-US" sz="7200" dirty="0" smtClean="0">
                <a:latin typeface="Visual Geez Unicode" pitchFamily="2" charset="0"/>
                <a:cs typeface="Arial" charset="0"/>
              </a:rPr>
              <a:t>፤ 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ፍትሀዊነት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፤ 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ገቢን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የማሳደግ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አቅም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፡-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የማይዋዥቅ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፤  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የማይከብድ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፤ 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አስተዳደራዊ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አመቺነት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 ፤ 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ግልጽና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ቀላልነት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መርህን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መከተል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አለበት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 </a:t>
            </a:r>
          </a:p>
          <a:p>
            <a:pPr marL="265113" indent="-265113" algn="just">
              <a:lnSpc>
                <a:spcPct val="150000"/>
              </a:lnSpc>
              <a:buFont typeface="Wingdings 2" pitchFamily="18" charset="2"/>
              <a:buChar char=""/>
            </a:pPr>
            <a:r>
              <a:rPr lang="en-US" sz="7200" dirty="0" err="1">
                <a:latin typeface="Visual Geez Unicode" pitchFamily="2" charset="0"/>
                <a:cs typeface="Arial" charset="0"/>
              </a:rPr>
              <a:t>የባለደርሻ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  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አካላት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ስልጣን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የለየ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/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የፌደራል፤የክልሎች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እና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 የከተሞች/</a:t>
            </a:r>
          </a:p>
          <a:p>
            <a:pPr marL="265113" indent="-265113" algn="just">
              <a:lnSpc>
                <a:spcPct val="150000"/>
              </a:lnSpc>
              <a:buFont typeface="Wingdings 2" pitchFamily="18" charset="2"/>
              <a:buChar char=""/>
            </a:pPr>
            <a:r>
              <a:rPr lang="en-US" sz="7200" dirty="0" err="1">
                <a:latin typeface="Visual Geez Unicode" pitchFamily="2" charset="0"/>
                <a:cs typeface="Arial" charset="0"/>
              </a:rPr>
              <a:t>አደረጃጀቶች</a:t>
            </a:r>
            <a:endParaRPr lang="en-US" sz="7200" dirty="0">
              <a:latin typeface="Visual Geez Unicode" pitchFamily="2" charset="0"/>
              <a:cs typeface="Arial" charset="0"/>
            </a:endParaRPr>
          </a:p>
          <a:p>
            <a:pPr marL="547688" lvl="1" indent="-200025" algn="just">
              <a:lnSpc>
                <a:spcPct val="150000"/>
              </a:lnSpc>
              <a:buFont typeface="Verdana" pitchFamily="34" charset="0"/>
              <a:buChar char="◦"/>
            </a:pPr>
            <a:r>
              <a:rPr lang="en-US" sz="7200" dirty="0" err="1">
                <a:latin typeface="Visual Geez Unicode" pitchFamily="2" charset="0"/>
                <a:cs typeface="Arial" charset="0"/>
              </a:rPr>
              <a:t>የንብረት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ግብር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72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7200" dirty="0" err="1" smtClean="0">
                <a:latin typeface="Visual Geez Unicode" pitchFamily="2" charset="0"/>
                <a:cs typeface="Arial" charset="0"/>
              </a:rPr>
              <a:t>አደረጃጀት</a:t>
            </a:r>
            <a:r>
              <a:rPr lang="en-US" sz="7200" dirty="0" smtClean="0">
                <a:latin typeface="Visual Geez Unicode" pitchFamily="2" charset="0"/>
                <a:cs typeface="Arial" charset="0"/>
              </a:rPr>
              <a:t>  </a:t>
            </a:r>
            <a:r>
              <a:rPr lang="en-US" sz="7200" dirty="0" err="1" smtClean="0">
                <a:latin typeface="Visual Geez Unicode" pitchFamily="2" charset="0"/>
                <a:cs typeface="Arial" charset="0"/>
              </a:rPr>
              <a:t>ገንዘብ</a:t>
            </a:r>
            <a:r>
              <a:rPr lang="en-US" sz="7200" dirty="0" smtClean="0">
                <a:latin typeface="Visual Geez Unicode" pitchFamily="2" charset="0"/>
                <a:cs typeface="Arial" charset="0"/>
              </a:rPr>
              <a:t>  </a:t>
            </a:r>
            <a:r>
              <a:rPr lang="en-US" sz="7200" dirty="0" err="1" smtClean="0">
                <a:latin typeface="Visual Geez Unicode" pitchFamily="2" charset="0"/>
                <a:cs typeface="Arial" charset="0"/>
              </a:rPr>
              <a:t>ሚኒስቴር</a:t>
            </a:r>
            <a:r>
              <a:rPr lang="en-US" sz="72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/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ገቢዎች</a:t>
            </a:r>
            <a:endParaRPr lang="en-US" sz="7200" dirty="0">
              <a:latin typeface="Visual Geez Unicode" pitchFamily="2" charset="0"/>
              <a:cs typeface="Arial" charset="0"/>
            </a:endParaRPr>
          </a:p>
          <a:p>
            <a:pPr marL="547688" lvl="1" indent="-200025" algn="just">
              <a:lnSpc>
                <a:spcPct val="150000"/>
              </a:lnSpc>
              <a:buFont typeface="Verdana" pitchFamily="34" charset="0"/>
              <a:buChar char="◦"/>
            </a:pPr>
            <a:r>
              <a:rPr lang="en-US" sz="7200" dirty="0" err="1">
                <a:latin typeface="Visual Geez Unicode" pitchFamily="2" charset="0"/>
                <a:cs typeface="Arial" charset="0"/>
              </a:rPr>
              <a:t>የንብረት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72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7200" dirty="0" err="1" smtClean="0">
                <a:latin typeface="Visual Geez Unicode" pitchFamily="2" charset="0"/>
                <a:cs typeface="Arial" charset="0"/>
              </a:rPr>
              <a:t>ዋጋ</a:t>
            </a:r>
            <a:r>
              <a:rPr lang="en-US" sz="7200" dirty="0" smtClean="0">
                <a:latin typeface="Visual Geez Unicode" pitchFamily="2" charset="0"/>
                <a:cs typeface="Arial" charset="0"/>
              </a:rPr>
              <a:t>  </a:t>
            </a:r>
            <a:r>
              <a:rPr lang="en-US" sz="7200" dirty="0" err="1" smtClean="0">
                <a:latin typeface="Visual Geez Unicode" pitchFamily="2" charset="0"/>
                <a:cs typeface="Arial" charset="0"/>
              </a:rPr>
              <a:t>ግመታው</a:t>
            </a:r>
            <a:r>
              <a:rPr lang="en-US" sz="7200" dirty="0" smtClean="0">
                <a:latin typeface="Visual Geez Unicode" pitchFamily="2" charset="0"/>
                <a:cs typeface="Arial" charset="0"/>
              </a:rPr>
              <a:t>  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ከተማ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7200" dirty="0" err="1" smtClean="0">
                <a:latin typeface="Visual Geez Unicode" pitchFamily="2" charset="0"/>
                <a:cs typeface="Arial" charset="0"/>
              </a:rPr>
              <a:t>ልማትና</a:t>
            </a:r>
            <a:r>
              <a:rPr lang="en-US" sz="7200" dirty="0" smtClean="0">
                <a:latin typeface="Visual Geez Unicode" pitchFamily="2" charset="0"/>
                <a:cs typeface="Arial" charset="0"/>
              </a:rPr>
              <a:t>   </a:t>
            </a:r>
            <a:r>
              <a:rPr lang="en-US" sz="7200" dirty="0" err="1" smtClean="0">
                <a:latin typeface="Visual Geez Unicode" pitchFamily="2" charset="0"/>
                <a:cs typeface="Arial" charset="0"/>
              </a:rPr>
              <a:t>ኮንስትራክሽ</a:t>
            </a:r>
            <a:r>
              <a:rPr lang="en-US" sz="72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ሚኒስቴር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፡</a:t>
            </a:r>
          </a:p>
          <a:p>
            <a:pPr marL="547688" lvl="1" indent="-200025" algn="just">
              <a:lnSpc>
                <a:spcPct val="150000"/>
              </a:lnSpc>
              <a:buFont typeface="Verdana" pitchFamily="34" charset="0"/>
              <a:buChar char="◦"/>
            </a:pPr>
            <a:r>
              <a:rPr lang="en-US" sz="7200" dirty="0" err="1">
                <a:latin typeface="Visual Geez Unicode" pitchFamily="2" charset="0"/>
                <a:cs typeface="Arial" charset="0"/>
              </a:rPr>
              <a:t>የንብረት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ገበያው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፣ 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ከተማ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ልማት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7200" dirty="0" err="1">
                <a:latin typeface="Visual Geez Unicode" pitchFamily="2" charset="0"/>
                <a:cs typeface="Arial" charset="0"/>
              </a:rPr>
              <a:t>ሚኒስቴር</a:t>
            </a:r>
            <a:r>
              <a:rPr lang="en-US" sz="7200" dirty="0">
                <a:latin typeface="Visual Geez Unicode" pitchFamily="2" charset="0"/>
                <a:cs typeface="Arial" charset="0"/>
              </a:rPr>
              <a:t> </a:t>
            </a:r>
          </a:p>
          <a:p>
            <a:endParaRPr lang="en-US" sz="2900" dirty="0">
              <a:latin typeface="Visual Geez Unico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8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i="1" dirty="0"/>
              <a:t>የከተሞች  </a:t>
            </a:r>
            <a:r>
              <a:rPr lang="en-US" sz="2400" b="1" i="1" dirty="0" err="1"/>
              <a:t>ልማት</a:t>
            </a:r>
            <a:r>
              <a:rPr lang="en-US" sz="2400" b="1" i="1" dirty="0"/>
              <a:t>  </a:t>
            </a:r>
            <a:r>
              <a:rPr lang="en-US" sz="2400" b="1" i="1" dirty="0" err="1"/>
              <a:t>ፋይናንስ</a:t>
            </a:r>
            <a:r>
              <a:rPr lang="en-US" sz="2400" b="1" i="1" dirty="0"/>
              <a:t>  </a:t>
            </a:r>
            <a:r>
              <a:rPr lang="en-US" sz="2400" b="1" i="1" dirty="0" err="1"/>
              <a:t>ስትራቴጅዎች</a:t>
            </a:r>
            <a:r>
              <a:rPr lang="en-US" sz="2000" b="1" i="1" dirty="0"/>
              <a:t/>
            </a:r>
            <a:br>
              <a:rPr lang="en-US" sz="2000" b="1" i="1" dirty="0"/>
            </a:br>
            <a:r>
              <a:rPr lang="en-US" sz="2400" b="1" dirty="0"/>
              <a:t>(</a:t>
            </a:r>
            <a:r>
              <a:rPr lang="en-US" sz="2400" b="1" dirty="0" err="1"/>
              <a:t>የቀጠለ</a:t>
            </a:r>
            <a:r>
              <a:rPr lang="en-US" sz="2400" b="1" dirty="0"/>
              <a:t>…………)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800" b="1" dirty="0">
                <a:latin typeface="Visual Geez Unicode" pitchFamily="2" charset="0"/>
                <a:cs typeface="Arial" pitchFamily="34" charset="0"/>
              </a:rPr>
              <a:t>6.2.4. </a:t>
            </a:r>
            <a:r>
              <a:rPr lang="en-US" sz="1800" b="1" dirty="0" err="1">
                <a:latin typeface="Visual Geez Unicode" pitchFamily="2" charset="0"/>
                <a:cs typeface="Arial" pitchFamily="34" charset="0"/>
              </a:rPr>
              <a:t>ነባርና</a:t>
            </a:r>
            <a:r>
              <a:rPr lang="en-US" sz="1800" b="1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b="1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Visual Geez Unicode" pitchFamily="2" charset="0"/>
                <a:cs typeface="Arial" pitchFamily="34" charset="0"/>
              </a:rPr>
              <a:t>ተገቢውን</a:t>
            </a:r>
            <a:r>
              <a:rPr lang="en-US" sz="1800" b="1" dirty="0" smtClean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1800" b="1" dirty="0" err="1" smtClean="0">
                <a:latin typeface="Visual Geez Unicode" pitchFamily="2" charset="0"/>
                <a:cs typeface="Arial" pitchFamily="34" charset="0"/>
              </a:rPr>
              <a:t>አገልግሎት</a:t>
            </a:r>
            <a:r>
              <a:rPr lang="en-US" sz="1800" b="1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b="1" dirty="0" err="1">
                <a:latin typeface="Visual Geez Unicode" pitchFamily="2" charset="0"/>
                <a:cs typeface="Arial" pitchFamily="34" charset="0"/>
              </a:rPr>
              <a:t>እየሰጡ</a:t>
            </a:r>
            <a:r>
              <a:rPr lang="en-US" sz="1800" b="1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b="1" dirty="0" err="1">
                <a:latin typeface="Visual Geez Unicode" pitchFamily="2" charset="0"/>
                <a:cs typeface="Arial" pitchFamily="34" charset="0"/>
              </a:rPr>
              <a:t>ያልሆኑ</a:t>
            </a:r>
            <a:r>
              <a:rPr lang="en-US" sz="1800" b="1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b="1" dirty="0" err="1">
                <a:latin typeface="Visual Geez Unicode" pitchFamily="2" charset="0"/>
                <a:cs typeface="Arial" pitchFamily="34" charset="0"/>
              </a:rPr>
              <a:t>ሌሎች</a:t>
            </a:r>
            <a:r>
              <a:rPr lang="en-US" sz="1800" b="1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b="1" dirty="0" err="1">
                <a:latin typeface="Visual Geez Unicode" pitchFamily="2" charset="0"/>
                <a:cs typeface="Arial" pitchFamily="34" charset="0"/>
              </a:rPr>
              <a:t>የማዘጋጃ</a:t>
            </a:r>
            <a:r>
              <a:rPr lang="en-US" sz="1800" b="1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b="1" dirty="0" err="1">
                <a:latin typeface="Visual Geez Unicode" pitchFamily="2" charset="0"/>
                <a:cs typeface="Arial" pitchFamily="34" charset="0"/>
              </a:rPr>
              <a:t>ቤት</a:t>
            </a:r>
            <a:r>
              <a:rPr lang="en-US" sz="1800" b="1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b="1" dirty="0" err="1">
                <a:latin typeface="Visual Geez Unicode" pitchFamily="2" charset="0"/>
                <a:cs typeface="Arial" pitchFamily="34" charset="0"/>
              </a:rPr>
              <a:t>ታክስ</a:t>
            </a:r>
            <a:r>
              <a:rPr lang="en-US" sz="1800" b="1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b="1" dirty="0" err="1">
                <a:latin typeface="Visual Geez Unicode" pitchFamily="2" charset="0"/>
                <a:cs typeface="Arial" pitchFamily="34" charset="0"/>
              </a:rPr>
              <a:t>ነክ</a:t>
            </a:r>
            <a:r>
              <a:rPr lang="en-US" sz="1800" b="1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b="1" dirty="0" err="1">
                <a:latin typeface="Visual Geez Unicode" pitchFamily="2" charset="0"/>
                <a:cs typeface="Arial" pitchFamily="34" charset="0"/>
              </a:rPr>
              <a:t>ገቢዎችን</a:t>
            </a:r>
            <a:r>
              <a:rPr lang="en-US" sz="1800" b="1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b="1" dirty="0" err="1">
                <a:latin typeface="Visual Geez Unicode" pitchFamily="2" charset="0"/>
                <a:cs typeface="Arial" pitchFamily="34" charset="0"/>
              </a:rPr>
              <a:t>ማሻሻል</a:t>
            </a:r>
            <a:endParaRPr lang="en-US" sz="1800" dirty="0">
              <a:latin typeface="Visual Geez Unicode" pitchFamily="2" charset="0"/>
              <a:cs typeface="Arial" pitchFamily="34" charset="0"/>
            </a:endParaRPr>
          </a:p>
          <a:p>
            <a:pPr marL="342900" lvl="2" indent="-342900" algn="just">
              <a:lnSpc>
                <a:spcPct val="150000"/>
              </a:lnSpc>
              <a:buClr>
                <a:schemeClr val="accent2">
                  <a:tint val="85000"/>
                  <a:satMod val="285000"/>
                </a:schemeClr>
              </a:buClr>
              <a:buFont typeface="Wingdings 2"/>
              <a:buChar char=""/>
              <a:defRPr/>
            </a:pP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ከንብረት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 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ምዝገባና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 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ዝውውር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 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ማቀላጠፍ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 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አገልግሎት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 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ጋር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 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የሚገናኙ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 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ገቢዎችን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 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ማሻሻል</a:t>
            </a:r>
            <a:endParaRPr lang="en-US" sz="1800" dirty="0">
              <a:latin typeface="Visual Geez Unicode" pitchFamily="2" charset="0"/>
              <a:cs typeface="Arial" pitchFamily="34" charset="0"/>
            </a:endParaRPr>
          </a:p>
          <a:p>
            <a:pPr marL="548640" lvl="1" indent="-201168" algn="just">
              <a:lnSpc>
                <a:spcPct val="150000"/>
              </a:lnSpc>
              <a:buFont typeface="Verdana"/>
              <a:buChar char="◦"/>
              <a:defRPr/>
            </a:pP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አሹራንስ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/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ማረጋገጫ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መስጠት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፡</a:t>
            </a:r>
          </a:p>
          <a:p>
            <a:pPr marL="548640" lvl="1" indent="-201168" algn="just">
              <a:lnSpc>
                <a:spcPct val="150000"/>
              </a:lnSpc>
              <a:buFont typeface="Verdana"/>
              <a:buChar char="◦"/>
              <a:defRPr/>
            </a:pP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እዳ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እገዳ፣ምዝገባ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ስረዛ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፣</a:t>
            </a:r>
          </a:p>
          <a:p>
            <a:pPr marL="548640" lvl="1" indent="-201168" algn="just">
              <a:lnSpc>
                <a:spcPct val="150000"/>
              </a:lnSpc>
              <a:buFont typeface="Verdana"/>
              <a:buChar char="◦"/>
              <a:defRPr/>
            </a:pP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የውል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ምዝገባ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እና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Visual Geez Unicode" pitchFamily="2" charset="0"/>
                <a:cs typeface="Arial" pitchFamily="34" charset="0"/>
              </a:rPr>
              <a:t>ማረጋገጫ</a:t>
            </a:r>
            <a:endParaRPr lang="en-US" sz="1800" dirty="0" smtClean="0">
              <a:latin typeface="Visual Geez Unicode" pitchFamily="2" charset="0"/>
              <a:cs typeface="Arial" pitchFamily="34" charset="0"/>
            </a:endParaRPr>
          </a:p>
          <a:p>
            <a:pPr marL="548640" lvl="1" indent="-201168" algn="just">
              <a:lnSpc>
                <a:spcPct val="150000"/>
              </a:lnSpc>
              <a:buFont typeface="Verdana"/>
              <a:buChar char="◦"/>
              <a:defRPr/>
            </a:pP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ከተሸከርካሪ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አገልግሎት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ጋር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የተገናኘ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ግብር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Visual Geez Unicode" pitchFamily="2" charset="0"/>
                <a:cs typeface="Arial" pitchFamily="34" charset="0"/>
              </a:rPr>
              <a:t>ማሻሻል</a:t>
            </a:r>
            <a:endParaRPr lang="en-US" sz="1800" dirty="0" smtClean="0">
              <a:latin typeface="Visual Geez Unicode" pitchFamily="2" charset="0"/>
              <a:cs typeface="Arial" pitchFamily="34" charset="0"/>
            </a:endParaRPr>
          </a:p>
          <a:p>
            <a:pPr marL="548640" lvl="1" indent="-201168" algn="just">
              <a:lnSpc>
                <a:spcPct val="150000"/>
              </a:lnSpc>
              <a:buFont typeface="Verdana"/>
              <a:buChar char="◦"/>
              <a:defRPr/>
            </a:pP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የደረቅና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ፍሳሽ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ቆሻሻ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የማስወገድ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አገልግሎት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ክፍያ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Visual Geez Unicode" pitchFamily="2" charset="0"/>
                <a:cs typeface="Arial" pitchFamily="34" charset="0"/>
              </a:rPr>
              <a:t>ማሻሻል</a:t>
            </a:r>
            <a:r>
              <a:rPr lang="en-US" sz="18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Visual Geez Unicode" pitchFamily="2" charset="0"/>
                <a:cs typeface="Arial" pitchFamily="34" charset="0"/>
              </a:rPr>
              <a:t>ተመሳሰሉትን</a:t>
            </a:r>
            <a:r>
              <a:rPr lang="en-US" sz="1800" dirty="0" smtClean="0">
                <a:latin typeface="Visual Geez Unicode" pitchFamily="2" charset="0"/>
                <a:cs typeface="Arial" pitchFamily="34" charset="0"/>
              </a:rPr>
              <a:t> ………</a:t>
            </a:r>
            <a:endParaRPr lang="en-US" sz="1800" dirty="0">
              <a:latin typeface="Visual Geez Unicode" pitchFamily="2" charset="0"/>
              <a:cs typeface="Arial" pitchFamily="34" charset="0"/>
            </a:endParaRPr>
          </a:p>
          <a:p>
            <a:pPr marL="548640" lvl="1" indent="-201168" algn="just">
              <a:lnSpc>
                <a:spcPct val="150000"/>
              </a:lnSpc>
              <a:buFont typeface="Verdana"/>
              <a:buChar char="◦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1135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i="1" dirty="0"/>
              <a:t>የከተሞች  </a:t>
            </a:r>
            <a:r>
              <a:rPr lang="en-US" sz="2400" b="1" i="1" dirty="0" err="1"/>
              <a:t>ልማት</a:t>
            </a:r>
            <a:r>
              <a:rPr lang="en-US" sz="2400" b="1" i="1" dirty="0"/>
              <a:t>  </a:t>
            </a:r>
            <a:r>
              <a:rPr lang="en-US" sz="2400" b="1" i="1" dirty="0" err="1"/>
              <a:t>ፋይናንስ</a:t>
            </a:r>
            <a:r>
              <a:rPr lang="en-US" sz="2400" b="1" i="1" dirty="0"/>
              <a:t>  </a:t>
            </a:r>
            <a:r>
              <a:rPr lang="en-US" sz="2400" b="1" i="1" dirty="0" err="1"/>
              <a:t>ስትራቴጅዎች</a:t>
            </a:r>
            <a:r>
              <a:rPr lang="en-US" sz="2000" b="1" i="1" dirty="0"/>
              <a:t/>
            </a:r>
            <a:br>
              <a:rPr lang="en-US" sz="2000" b="1" i="1" dirty="0"/>
            </a:br>
            <a:r>
              <a:rPr lang="en-US" sz="2400" b="1" dirty="0"/>
              <a:t>(</a:t>
            </a:r>
            <a:r>
              <a:rPr lang="en-US" sz="2400" b="1" dirty="0" err="1"/>
              <a:t>የቀጠለ</a:t>
            </a:r>
            <a:r>
              <a:rPr lang="en-US" sz="2400" b="1" dirty="0"/>
              <a:t>…………)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638288" cy="48006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000" b="1" i="1" dirty="0">
                <a:solidFill>
                  <a:srgbClr val="FF0000"/>
                </a:solidFill>
                <a:latin typeface="Visual Geez Unicode" pitchFamily="2" charset="0"/>
              </a:rPr>
              <a:t>6.2.5. </a:t>
            </a:r>
            <a:r>
              <a:rPr lang="en-US" sz="2000" b="1" i="1" dirty="0" err="1">
                <a:solidFill>
                  <a:srgbClr val="FF0000"/>
                </a:solidFill>
                <a:latin typeface="Visual Geez Unicode" pitchFamily="2" charset="0"/>
              </a:rPr>
              <a:t>አዳዲስ</a:t>
            </a:r>
            <a:r>
              <a:rPr lang="en-US" sz="2000" b="1" i="1" dirty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Visual Geez Unicode" pitchFamily="2" charset="0"/>
              </a:rPr>
              <a:t>ገቢ</a:t>
            </a:r>
            <a:r>
              <a:rPr lang="en-US" sz="2000" b="1" i="1" dirty="0" smtClean="0">
                <a:solidFill>
                  <a:srgbClr val="FF0000"/>
                </a:solidFill>
                <a:latin typeface="Visual Geez Unicode" pitchFamily="2" charset="0"/>
              </a:rPr>
              <a:t>  </a:t>
            </a:r>
            <a:r>
              <a:rPr lang="en-US" sz="2000" b="1" i="1" dirty="0" err="1">
                <a:solidFill>
                  <a:srgbClr val="FF0000"/>
                </a:solidFill>
                <a:latin typeface="Visual Geez Unicode" pitchFamily="2" charset="0"/>
              </a:rPr>
              <a:t>ምንጮችን</a:t>
            </a:r>
            <a:r>
              <a:rPr lang="en-US" sz="2000" b="1" i="1" dirty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Visual Geez Unicode" pitchFamily="2" charset="0"/>
              </a:rPr>
              <a:t>ማሰፋት</a:t>
            </a:r>
            <a:r>
              <a:rPr lang="en-US" sz="2000" b="1" i="1" dirty="0" smtClean="0">
                <a:latin typeface="Visual Geez Unicode" pitchFamily="2" charset="0"/>
              </a:rPr>
              <a:t> </a:t>
            </a:r>
            <a:endParaRPr lang="en-US" sz="2000" dirty="0">
              <a:latin typeface="Visual Geez Unicode" pitchFamily="2" charset="0"/>
            </a:endParaRPr>
          </a:p>
          <a:p>
            <a:r>
              <a:rPr lang="en-US" sz="2400" dirty="0" err="1" smtClean="0">
                <a:latin typeface="Visual Geez Unicode" pitchFamily="2" charset="0"/>
              </a:rPr>
              <a:t>በ</a:t>
            </a:r>
            <a:r>
              <a:rPr lang="en-US" sz="2000" b="1" dirty="0" err="1" smtClean="0">
                <a:latin typeface="Visual Geez Unicode" pitchFamily="2" charset="0"/>
                <a:cs typeface="Arial" pitchFamily="34" charset="0"/>
              </a:rPr>
              <a:t>ከተማ</a:t>
            </a:r>
            <a:r>
              <a:rPr lang="en-US" sz="2000" b="1" dirty="0" smtClean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2000" b="1" dirty="0" err="1" smtClean="0">
                <a:latin typeface="Visual Geez Unicode" pitchFamily="2" charset="0"/>
                <a:cs typeface="Arial" pitchFamily="34" charset="0"/>
              </a:rPr>
              <a:t>በሚከናወን</a:t>
            </a:r>
            <a:r>
              <a:rPr lang="en-US" sz="2000" b="1" dirty="0" smtClean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2000" b="1" dirty="0" err="1" smtClean="0">
                <a:latin typeface="Visual Geez Unicode" pitchFamily="2" charset="0"/>
                <a:cs typeface="Arial" pitchFamily="34" charset="0"/>
              </a:rPr>
              <a:t>የንግድ</a:t>
            </a:r>
            <a:r>
              <a:rPr lang="en-US" sz="2000" b="1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b="1" dirty="0" err="1">
                <a:latin typeface="Visual Geez Unicode" pitchFamily="2" charset="0"/>
                <a:cs typeface="Arial" pitchFamily="34" charset="0"/>
              </a:rPr>
              <a:t>እንቅስቃሴ</a:t>
            </a:r>
            <a:r>
              <a:rPr lang="en-US" sz="2000" b="1" dirty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2000" b="1" dirty="0" err="1">
                <a:latin typeface="Visual Geez Unicode" pitchFamily="2" charset="0"/>
                <a:cs typeface="Arial" pitchFamily="34" charset="0"/>
              </a:rPr>
              <a:t>ላይ</a:t>
            </a:r>
            <a:r>
              <a:rPr lang="en-US" sz="2000" b="1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b="1" dirty="0" err="1">
                <a:latin typeface="Visual Geez Unicode" pitchFamily="2" charset="0"/>
                <a:cs typeface="Arial" pitchFamily="34" charset="0"/>
              </a:rPr>
              <a:t>ተጨማሪ</a:t>
            </a:r>
            <a:r>
              <a:rPr lang="en-US" sz="2000" b="1" dirty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2000" b="1" dirty="0" err="1">
                <a:latin typeface="Visual Geez Unicode" pitchFamily="2" charset="0"/>
                <a:cs typeface="Arial" pitchFamily="34" charset="0"/>
              </a:rPr>
              <a:t>ገቢ</a:t>
            </a:r>
            <a:r>
              <a:rPr lang="en-US" sz="2000" b="1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b="1" dirty="0" err="1">
                <a:latin typeface="Visual Geez Unicode" pitchFamily="2" charset="0"/>
                <a:cs typeface="Arial" pitchFamily="34" charset="0"/>
              </a:rPr>
              <a:t>መሰብሰብ</a:t>
            </a:r>
            <a:r>
              <a:rPr lang="en-US" sz="2000" b="1" dirty="0" smtClean="0">
                <a:latin typeface="Visual Geez Unicode" pitchFamily="2" charset="0"/>
                <a:cs typeface="Arial" pitchFamily="34" charset="0"/>
              </a:rPr>
              <a:t>፤</a:t>
            </a:r>
          </a:p>
          <a:p>
            <a:pPr>
              <a:buFont typeface="Arial" pitchFamily="34" charset="0"/>
              <a:buChar char="•"/>
            </a:pP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የአከባቢ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ጥበቃ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አገልግሎት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ግብር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ማስጀመር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(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የደረቅ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ቆሻሻ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እና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ፍሳሸ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ብክለትን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ማስወገጃ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)፤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የመሳሰሉትን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ገቢ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መሰብሰብ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sual Geez Unicode" pitchFamily="2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6.2.6. </a:t>
            </a:r>
            <a:r>
              <a:rPr lang="en-US" sz="2000" b="1" dirty="0" err="1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የከተማው</a:t>
            </a:r>
            <a:r>
              <a:rPr lang="en-US" sz="2000" b="1" dirty="0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ንብረቶችን</a:t>
            </a:r>
            <a:r>
              <a:rPr lang="en-US" sz="2000" b="1" dirty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ገቢ</a:t>
            </a:r>
            <a:r>
              <a:rPr lang="en-US" sz="2000" b="1" dirty="0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2000" b="1" dirty="0" err="1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በሚያስገኝ</a:t>
            </a:r>
            <a:r>
              <a:rPr lang="en-US" sz="2000" b="1" dirty="0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አግባብ</a:t>
            </a:r>
            <a:r>
              <a:rPr lang="en-US" sz="2000" b="1" dirty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መጠቀም</a:t>
            </a:r>
            <a:endParaRPr lang="en-US" sz="2000" b="1" dirty="0" smtClean="0">
              <a:solidFill>
                <a:srgbClr val="FF0000"/>
              </a:solidFill>
              <a:latin typeface="Visual Geez Unicode" pitchFamily="2" charset="0"/>
              <a:cs typeface="Arial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በኪራይ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Visual Geez Unicode" pitchFamily="2" charset="0"/>
                <a:cs typeface="Arial" pitchFamily="34" charset="0"/>
              </a:rPr>
              <a:t>የሚቀርቡት</a:t>
            </a:r>
            <a:endParaRPr lang="en-US" sz="1800" dirty="0">
              <a:latin typeface="Visual Geez Unicode" pitchFamily="2" charset="0"/>
              <a:cs typeface="Arial" pitchFamily="34" charset="0"/>
            </a:endParaRPr>
          </a:p>
          <a:p>
            <a:r>
              <a:rPr lang="en-US" sz="1800" dirty="0" err="1" smtClean="0">
                <a:latin typeface="Visual Geez Unicode" pitchFamily="2" charset="0"/>
                <a:cs typeface="Arial" pitchFamily="34" charset="0"/>
              </a:rPr>
              <a:t>ገበያ</a:t>
            </a:r>
            <a:r>
              <a:rPr lang="en-US" sz="18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መደቦች፤በረንዳዎች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፤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በረቶች፣ሱቆችና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ሌሎች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እንደ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ተሸከርካሪና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ማሽነሪ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የመሳሰሉ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ንብረቶች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ወጭና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Visual Geez Unicode" pitchFamily="2" charset="0"/>
                <a:cs typeface="Arial" pitchFamily="34" charset="0"/>
              </a:rPr>
              <a:t>ገቢያቸዉን</a:t>
            </a:r>
            <a:r>
              <a:rPr lang="en-US" sz="1800" dirty="0" smtClean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1800" dirty="0" err="1" smtClean="0">
                <a:latin typeface="Visual Geez Unicode" pitchFamily="2" charset="0"/>
                <a:cs typeface="Arial" pitchFamily="34" charset="0"/>
              </a:rPr>
              <a:t>ያገናዘበ</a:t>
            </a:r>
            <a:r>
              <a:rPr lang="en-US" sz="1800" dirty="0" smtClean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ኪራይ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ሊተመንላቸውና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Visual Geez Unicode" pitchFamily="2" charset="0"/>
                <a:cs typeface="Arial" pitchFamily="34" charset="0"/>
              </a:rPr>
              <a:t>በሂደትም</a:t>
            </a:r>
            <a:r>
              <a:rPr lang="en-US" sz="1800" dirty="0" smtClean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በየዓመቱ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Visual Geez Unicode" pitchFamily="2" charset="0"/>
                <a:cs typeface="Arial" pitchFamily="34" charset="0"/>
              </a:rPr>
              <a:t>ሊከለሱ</a:t>
            </a:r>
            <a:r>
              <a:rPr lang="en-US" sz="1800" dirty="0" smtClean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1800" dirty="0" err="1" smtClean="0">
                <a:latin typeface="Visual Geez Unicode" pitchFamily="2" charset="0"/>
                <a:cs typeface="Arial" pitchFamily="34" charset="0"/>
              </a:rPr>
              <a:t>ይገባል</a:t>
            </a:r>
            <a:r>
              <a:rPr lang="en-US" sz="1800" dirty="0" smtClean="0">
                <a:latin typeface="Visual Geez Unicode" pitchFamily="2" charset="0"/>
                <a:cs typeface="Arial" pitchFamily="34" charset="0"/>
              </a:rPr>
              <a:t>፡፡</a:t>
            </a:r>
            <a:endParaRPr lang="en-US" sz="2800" dirty="0">
              <a:latin typeface="Visual Geez Unicode" pitchFamily="2" charset="0"/>
              <a:cs typeface="Arial" pitchFamily="34" charset="0"/>
            </a:endParaRPr>
          </a:p>
          <a:p>
            <a:r>
              <a:rPr lang="en-US" sz="1800" dirty="0" err="1" smtClean="0">
                <a:latin typeface="Visual Geez Unicode" pitchFamily="2" charset="0"/>
                <a:cs typeface="Arial" pitchFamily="34" charset="0"/>
              </a:rPr>
              <a:t>በቀጣይም</a:t>
            </a:r>
            <a:r>
              <a:rPr lang="en-US" sz="18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Visual Geez Unicode" pitchFamily="2" charset="0"/>
                <a:cs typeface="Arial" pitchFamily="34" charset="0"/>
              </a:rPr>
              <a:t>ከግል</a:t>
            </a:r>
            <a:r>
              <a:rPr lang="en-US" sz="18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Visual Geez Unicode" pitchFamily="2" charset="0"/>
                <a:cs typeface="Arial" pitchFamily="34" charset="0"/>
              </a:rPr>
              <a:t>ባለሀብቶች</a:t>
            </a:r>
            <a:r>
              <a:rPr lang="en-US" sz="1800" dirty="0" smtClean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1800" dirty="0" err="1" smtClean="0">
                <a:latin typeface="Visual Geez Unicode" pitchFamily="2" charset="0"/>
                <a:cs typeface="Arial" pitchFamily="34" charset="0"/>
              </a:rPr>
              <a:t>ጋር</a:t>
            </a:r>
            <a:r>
              <a:rPr lang="en-US" sz="1800" dirty="0" smtClean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1800" dirty="0" err="1" smtClean="0">
                <a:latin typeface="Visual Geez Unicode" pitchFamily="2" charset="0"/>
                <a:cs typeface="Arial" pitchFamily="34" charset="0"/>
              </a:rPr>
              <a:t>በሽርክና</a:t>
            </a:r>
            <a:r>
              <a:rPr lang="en-US" sz="1800" dirty="0" smtClean="0">
                <a:latin typeface="Visual Geez Unicode" pitchFamily="2" charset="0"/>
                <a:cs typeface="Arial" pitchFamily="34" charset="0"/>
              </a:rPr>
              <a:t>   </a:t>
            </a:r>
            <a:r>
              <a:rPr lang="en-US" sz="1800" dirty="0" err="1" smtClean="0">
                <a:latin typeface="Visual Geez Unicode" pitchFamily="2" charset="0"/>
                <a:cs typeface="Arial" pitchFamily="34" charset="0"/>
              </a:rPr>
              <a:t>ሊሰራ</a:t>
            </a:r>
            <a:r>
              <a:rPr lang="en-US" sz="1800" dirty="0" smtClean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1800" dirty="0" err="1" smtClean="0">
                <a:latin typeface="Visual Geez Unicode" pitchFamily="2" charset="0"/>
                <a:cs typeface="Arial" pitchFamily="34" charset="0"/>
              </a:rPr>
              <a:t>ይገባል</a:t>
            </a:r>
            <a:r>
              <a:rPr lang="en-US" sz="1800" dirty="0" smtClean="0">
                <a:latin typeface="Visual Geez Unicode" pitchFamily="2" charset="0"/>
                <a:cs typeface="Arial" pitchFamily="34" charset="0"/>
              </a:rPr>
              <a:t>  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sual Geez Unicode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62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i="1" dirty="0"/>
              <a:t>የከተሞች </a:t>
            </a:r>
            <a:r>
              <a:rPr lang="en-US" sz="2400" b="1" i="1" dirty="0" smtClean="0"/>
              <a:t>   </a:t>
            </a:r>
            <a:r>
              <a:rPr lang="en-US" sz="2400" b="1" i="1" dirty="0" err="1"/>
              <a:t>ልማት</a:t>
            </a:r>
            <a:r>
              <a:rPr lang="en-US" sz="2400" b="1" i="1" dirty="0"/>
              <a:t> </a:t>
            </a:r>
            <a:r>
              <a:rPr lang="en-US" sz="2400" b="1" i="1" dirty="0" smtClean="0"/>
              <a:t>  </a:t>
            </a:r>
            <a:r>
              <a:rPr lang="en-US" sz="2400" b="1" i="1" dirty="0" err="1"/>
              <a:t>ፋይናንስ</a:t>
            </a:r>
            <a:r>
              <a:rPr lang="en-US" sz="2400" b="1" i="1" dirty="0"/>
              <a:t>  </a:t>
            </a:r>
            <a:r>
              <a:rPr lang="en-US" sz="2400" b="1" i="1" dirty="0" err="1"/>
              <a:t>ስትራቴጅዎች</a:t>
            </a:r>
            <a:r>
              <a:rPr lang="en-US" sz="2000" b="1" i="1" dirty="0"/>
              <a:t/>
            </a:r>
            <a:br>
              <a:rPr lang="en-US" sz="2000" b="1" i="1" dirty="0"/>
            </a:br>
            <a:r>
              <a:rPr lang="en-US" sz="2400" b="1" dirty="0"/>
              <a:t>(</a:t>
            </a:r>
            <a:r>
              <a:rPr lang="en-US" sz="2400" b="1" dirty="0" err="1"/>
              <a:t>የቀጠለ</a:t>
            </a:r>
            <a:r>
              <a:rPr lang="en-US" sz="2400" b="1" dirty="0"/>
              <a:t>…………)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b="1" i="1" dirty="0" err="1" smtClean="0">
                <a:solidFill>
                  <a:srgbClr val="FF0000"/>
                </a:solidFill>
                <a:latin typeface="Visual Geez Unicode" pitchFamily="2" charset="0"/>
              </a:rPr>
              <a:t>የግብር</a:t>
            </a:r>
            <a:r>
              <a:rPr lang="en-US" sz="2400" b="1" i="1" dirty="0" smtClean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Visual Geez Unicode" pitchFamily="2" charset="0"/>
              </a:rPr>
              <a:t>የአገልግሎት</a:t>
            </a:r>
            <a:r>
              <a:rPr lang="en-US" sz="2400" b="1" i="1" dirty="0" smtClean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Visual Geez Unicode" pitchFamily="2" charset="0"/>
              </a:rPr>
              <a:t>ክፍያ</a:t>
            </a:r>
            <a:r>
              <a:rPr lang="en-US" sz="2400" b="1" i="1" dirty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Visual Geez Unicode" pitchFamily="2" charset="0"/>
              </a:rPr>
              <a:t>መሰረትና</a:t>
            </a:r>
            <a:r>
              <a:rPr lang="en-US" sz="2400" b="1" i="1" dirty="0" smtClean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Visual Geez Unicode" pitchFamily="2" charset="0"/>
              </a:rPr>
              <a:t>ግመታውን</a:t>
            </a:r>
            <a:r>
              <a:rPr lang="en-US" sz="2400" b="1" i="1" dirty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Visual Geez Unicode" pitchFamily="2" charset="0"/>
              </a:rPr>
              <a:t>ማሻሻል</a:t>
            </a:r>
            <a:r>
              <a:rPr lang="en-US" sz="2400" dirty="0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        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US" sz="24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Visual Geez Unicode" pitchFamily="2" charset="0"/>
                <a:cs typeface="Arial" pitchFamily="34" charset="0"/>
              </a:rPr>
              <a:t>አሁን</a:t>
            </a:r>
            <a:r>
              <a:rPr lang="en-US" sz="1800" i="1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i="1" dirty="0" err="1">
                <a:latin typeface="Visual Geez Unicode" pitchFamily="2" charset="0"/>
                <a:cs typeface="Arial" pitchFamily="34" charset="0"/>
              </a:rPr>
              <a:t>እየሰሩበት</a:t>
            </a:r>
            <a:r>
              <a:rPr lang="en-US" sz="1800" i="1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i="1" dirty="0" err="1">
                <a:latin typeface="Visual Geez Unicode" pitchFamily="2" charset="0"/>
                <a:cs typeface="Arial" pitchFamily="34" charset="0"/>
              </a:rPr>
              <a:t>ያለውን</a:t>
            </a:r>
            <a:r>
              <a:rPr lang="en-US" sz="1800" i="1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የቁርጥ</a:t>
            </a:r>
            <a:r>
              <a:rPr 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መጣኔ</a:t>
            </a:r>
            <a:r>
              <a:rPr 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መወሰን</a:t>
            </a:r>
            <a:r>
              <a:rPr 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ማቆም</a:t>
            </a:r>
            <a:r>
              <a:rPr 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i="1" dirty="0" err="1">
                <a:latin typeface="Visual Geez Unicode" pitchFamily="2" charset="0"/>
                <a:cs typeface="Arial" pitchFamily="34" charset="0"/>
              </a:rPr>
              <a:t>አለባቸው</a:t>
            </a:r>
            <a:r>
              <a:rPr lang="en-US" sz="2400" i="1" dirty="0" smtClean="0">
                <a:latin typeface="Visual Geez Unicode" pitchFamily="2" charset="0"/>
                <a:cs typeface="Arial" pitchFamily="34" charset="0"/>
              </a:rPr>
              <a:t>፡፡</a:t>
            </a:r>
          </a:p>
          <a:p>
            <a:pPr lvl="0">
              <a:lnSpc>
                <a:spcPct val="150000"/>
              </a:lnSpc>
            </a:pPr>
            <a:r>
              <a:rPr lang="en-US" sz="1800" i="1" dirty="0" err="1" smtClean="0">
                <a:latin typeface="Visual Geez Unicode" pitchFamily="2" charset="0"/>
                <a:cs typeface="Arial" pitchFamily="34" charset="0"/>
              </a:rPr>
              <a:t>የአገልግሎት</a:t>
            </a:r>
            <a:r>
              <a:rPr lang="en-US" sz="1800" i="1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i="1" dirty="0" err="1">
                <a:latin typeface="Visual Geez Unicode" pitchFamily="2" charset="0"/>
                <a:cs typeface="Arial" pitchFamily="34" charset="0"/>
              </a:rPr>
              <a:t>ክፍያ</a:t>
            </a:r>
            <a:r>
              <a:rPr lang="en-US" sz="1800" i="1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i="1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Visual Geez Unicode" pitchFamily="2" charset="0"/>
                <a:cs typeface="Arial" pitchFamily="34" charset="0"/>
              </a:rPr>
              <a:t>አተማማንና</a:t>
            </a:r>
            <a:r>
              <a:rPr lang="en-US" sz="1800" i="1" dirty="0" smtClean="0">
                <a:latin typeface="Visual Geez Unicode" pitchFamily="2" charset="0"/>
                <a:cs typeface="Arial" pitchFamily="34" charset="0"/>
              </a:rPr>
              <a:t>   </a:t>
            </a:r>
            <a:r>
              <a:rPr lang="en-US" sz="1800" i="1" dirty="0" err="1" smtClean="0">
                <a:latin typeface="Visual Geez Unicode" pitchFamily="2" charset="0"/>
                <a:cs typeface="Arial" pitchFamily="34" charset="0"/>
              </a:rPr>
              <a:t>አሰባሰብን</a:t>
            </a:r>
            <a:r>
              <a:rPr lang="en-US" sz="1800" i="1" dirty="0" smtClean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1800" i="1" dirty="0" err="1" smtClean="0">
                <a:latin typeface="Visual Geez Unicode" pitchFamily="2" charset="0"/>
                <a:cs typeface="Arial" pitchFamily="34" charset="0"/>
              </a:rPr>
              <a:t>ማዘመን</a:t>
            </a:r>
            <a:r>
              <a:rPr lang="en-US" sz="1800" i="1" dirty="0" smtClean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1800" i="1" dirty="0" err="1">
                <a:latin typeface="Visual Geez Unicode" pitchFamily="2" charset="0"/>
                <a:cs typeface="Arial" pitchFamily="34" charset="0"/>
              </a:rPr>
              <a:t>ወጪን</a:t>
            </a:r>
            <a:r>
              <a:rPr lang="en-US" sz="1800" i="1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i="1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Visual Geez Unicode" pitchFamily="2" charset="0"/>
                <a:cs typeface="Arial" pitchFamily="34" charset="0"/>
              </a:rPr>
              <a:t>ለመሸፈን</a:t>
            </a:r>
            <a:r>
              <a:rPr lang="en-US" sz="1800" i="1" dirty="0" smtClean="0">
                <a:latin typeface="Visual Geez Unicode" pitchFamily="2" charset="0"/>
                <a:cs typeface="Arial" pitchFamily="34" charset="0"/>
              </a:rPr>
              <a:t>   </a:t>
            </a:r>
            <a:r>
              <a:rPr lang="en-US" sz="1800" i="1" dirty="0" err="1" smtClean="0">
                <a:latin typeface="Visual Geez Unicode" pitchFamily="2" charset="0"/>
                <a:cs typeface="Arial" pitchFamily="34" charset="0"/>
              </a:rPr>
              <a:t>የሚያስችል</a:t>
            </a:r>
            <a:r>
              <a:rPr lang="en-US" sz="1800" i="1" dirty="0" smtClean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1800" i="1" dirty="0" err="1" smtClean="0">
                <a:latin typeface="Visual Geez Unicode" pitchFamily="2" charset="0"/>
                <a:cs typeface="Arial" pitchFamily="34" charset="0"/>
              </a:rPr>
              <a:t>አሰራር</a:t>
            </a:r>
            <a:r>
              <a:rPr lang="en-US" sz="1800" i="1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Visual Geez Unicode" pitchFamily="2" charset="0"/>
                <a:cs typeface="Arial" pitchFamily="34" charset="0"/>
              </a:rPr>
              <a:t>መዘርጋት</a:t>
            </a:r>
            <a:endParaRPr lang="en-US" sz="1800" i="1" dirty="0" smtClean="0">
              <a:latin typeface="Visual Geez Unicode" pitchFamily="2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i="1" dirty="0" err="1" smtClean="0">
                <a:latin typeface="Visual Geez Unicode" pitchFamily="2" charset="0"/>
                <a:cs typeface="Arial" pitchFamily="34" charset="0"/>
              </a:rPr>
              <a:t>ከወቅቱ</a:t>
            </a:r>
            <a:r>
              <a:rPr lang="en-US" sz="1800" i="1" dirty="0" smtClean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1800" i="1" dirty="0" err="1">
                <a:latin typeface="Visual Geez Unicode" pitchFamily="2" charset="0"/>
                <a:cs typeface="Arial" pitchFamily="34" charset="0"/>
              </a:rPr>
              <a:t>ገበያ</a:t>
            </a:r>
            <a:r>
              <a:rPr lang="en-US" sz="1800" i="1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i="1" dirty="0" err="1">
                <a:latin typeface="Visual Geez Unicode" pitchFamily="2" charset="0"/>
                <a:cs typeface="Arial" pitchFamily="34" charset="0"/>
              </a:rPr>
              <a:t>ጋር</a:t>
            </a:r>
            <a:r>
              <a:rPr lang="en-US" sz="1800" i="1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i="1" dirty="0" err="1">
                <a:latin typeface="Visual Geez Unicode" pitchFamily="2" charset="0"/>
                <a:cs typeface="Arial" pitchFamily="34" charset="0"/>
              </a:rPr>
              <a:t>አብሮ</a:t>
            </a:r>
            <a:r>
              <a:rPr lang="en-US" sz="1800" i="1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i="1" dirty="0" err="1">
                <a:latin typeface="Visual Geez Unicode" pitchFamily="2" charset="0"/>
                <a:cs typeface="Arial" pitchFamily="34" charset="0"/>
              </a:rPr>
              <a:t>የሚሄድ</a:t>
            </a:r>
            <a:r>
              <a:rPr lang="en-US" sz="1800" i="1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i="1" dirty="0" err="1">
                <a:latin typeface="Visual Geez Unicode" pitchFamily="2" charset="0"/>
                <a:cs typeface="Arial" pitchFamily="34" charset="0"/>
              </a:rPr>
              <a:t>ታሪፍ</a:t>
            </a:r>
            <a:r>
              <a:rPr lang="en-US" sz="1800" i="1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i="1" dirty="0" err="1">
                <a:latin typeface="Visual Geez Unicode" pitchFamily="2" charset="0"/>
                <a:cs typeface="Arial" pitchFamily="34" charset="0"/>
              </a:rPr>
              <a:t>ክለሳ</a:t>
            </a:r>
            <a:r>
              <a:rPr lang="en-US" sz="1800" i="1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Visual Geez Unicode" pitchFamily="2" charset="0"/>
                <a:cs typeface="Arial" pitchFamily="34" charset="0"/>
              </a:rPr>
              <a:t>ማድረግ</a:t>
            </a:r>
            <a:endParaRPr lang="en-US" sz="1800" i="1" dirty="0" smtClean="0">
              <a:latin typeface="Visual Geez Unicode" pitchFamily="2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 err="1" smtClean="0">
                <a:latin typeface="Visual Geez Unicode" pitchFamily="2" charset="0"/>
                <a:cs typeface="Arial" pitchFamily="34" charset="0"/>
              </a:rPr>
              <a:t>የማዘጋጃ</a:t>
            </a:r>
            <a:r>
              <a:rPr lang="en-US" sz="1800" dirty="0" smtClean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1800" dirty="0" err="1" smtClean="0">
                <a:latin typeface="Visual Geez Unicode" pitchFamily="2" charset="0"/>
                <a:cs typeface="Arial" pitchFamily="34" charset="0"/>
              </a:rPr>
              <a:t>ቤታዊ</a:t>
            </a:r>
            <a:r>
              <a:rPr lang="en-US" sz="18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አግልግሎቶች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/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ገቢ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Visual Geez Unicode" pitchFamily="2" charset="0"/>
                <a:cs typeface="Arial" pitchFamily="34" charset="0"/>
              </a:rPr>
              <a:t>ሕግ</a:t>
            </a:r>
            <a:r>
              <a:rPr lang="en-US" sz="18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አስገዳጅነት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Visual Geez Unicode" pitchFamily="2" charset="0"/>
                <a:cs typeface="Arial" pitchFamily="34" charset="0"/>
              </a:rPr>
              <a:t>ማጠናከር</a:t>
            </a:r>
            <a:endParaRPr lang="en-US" sz="1800" dirty="0" smtClean="0">
              <a:latin typeface="Visual Geez Unicode" pitchFamily="2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err="1" smtClean="0">
                <a:latin typeface="Visual Geez Unicode" pitchFamily="2" charset="0"/>
                <a:cs typeface="Arial" pitchFamily="34" charset="0"/>
              </a:rPr>
              <a:t>የማዘጋጃ</a:t>
            </a:r>
            <a:r>
              <a:rPr lang="en-US" sz="18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ቤታዊ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አግልግሎቶች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/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ገቢ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ሕግ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አስገዳጅነት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Visual Geez Unicode" pitchFamily="2" charset="0"/>
                <a:cs typeface="Arial" pitchFamily="34" charset="0"/>
              </a:rPr>
              <a:t>ማጠናከር</a:t>
            </a:r>
            <a:endParaRPr lang="en-US" sz="1800" dirty="0" smtClean="0">
              <a:latin typeface="Visual Geez Unicode" pitchFamily="2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 err="1" smtClean="0">
                <a:latin typeface="Visual Geez Unicode" pitchFamily="2" charset="0"/>
                <a:cs typeface="Arial" pitchFamily="34" charset="0"/>
              </a:rPr>
              <a:t>በክልልና</a:t>
            </a:r>
            <a:r>
              <a:rPr lang="en-US" sz="18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Visual Geez Unicode" pitchFamily="2" charset="0"/>
                <a:cs typeface="Arial" pitchFamily="34" charset="0"/>
              </a:rPr>
              <a:t>ከተሞች</a:t>
            </a:r>
            <a:r>
              <a:rPr lang="en-US" sz="1800" dirty="0" smtClean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የሚወጡ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Visual Geez Unicode" pitchFamily="2" charset="0"/>
                <a:cs typeface="Arial" pitchFamily="34" charset="0"/>
              </a:rPr>
              <a:t>ህግ</a:t>
            </a:r>
            <a:r>
              <a:rPr lang="en-US" sz="1800" dirty="0" smtClean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1800" dirty="0" err="1" smtClean="0">
                <a:latin typeface="Visual Geez Unicode" pitchFamily="2" charset="0"/>
                <a:cs typeface="Arial" pitchFamily="34" charset="0"/>
              </a:rPr>
              <a:t>ማእቀፎችና</a:t>
            </a:r>
            <a:r>
              <a:rPr lang="en-US" sz="1800" dirty="0" smtClean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1800" dirty="0" err="1" smtClean="0">
                <a:latin typeface="Visual Geez Unicode" pitchFamily="2" charset="0"/>
                <a:cs typeface="Arial" pitchFamily="34" charset="0"/>
              </a:rPr>
              <a:t>አሰራሮች</a:t>
            </a:r>
            <a:r>
              <a:rPr lang="en-US" sz="1800" dirty="0" smtClean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1800" dirty="0" err="1" smtClean="0">
                <a:latin typeface="Visual Geez Unicode" pitchFamily="2" charset="0"/>
                <a:cs typeface="Arial" pitchFamily="34" charset="0"/>
              </a:rPr>
              <a:t>እንደሚናቸው</a:t>
            </a:r>
            <a:r>
              <a:rPr lang="en-US" sz="1800" dirty="0" smtClean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1800" dirty="0" err="1" smtClean="0">
                <a:latin typeface="Visual Geez Unicode" pitchFamily="2" charset="0"/>
                <a:cs typeface="Arial" pitchFamily="34" charset="0"/>
              </a:rPr>
              <a:t>ተቀራራቢና</a:t>
            </a:r>
            <a:r>
              <a:rPr lang="en-US" sz="18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ተናባቢ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አንዲሆኑ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መደረግ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Visual Geez Unicode" pitchFamily="2" charset="0"/>
                <a:cs typeface="Arial" pitchFamily="34" charset="0"/>
              </a:rPr>
              <a:t>አለባቸው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፤</a:t>
            </a: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0"/>
            <a:endParaRPr lang="en-US" sz="1800" dirty="0">
              <a:latin typeface="Arial" pitchFamily="34" charset="0"/>
              <a:cs typeface="Arial" pitchFamily="34" charset="0"/>
            </a:endParaRPr>
          </a:p>
          <a:p>
            <a:endParaRPr lang="en-US" sz="2000" b="1" i="1" dirty="0">
              <a:solidFill>
                <a:srgbClr val="FF0000"/>
              </a:solidFill>
            </a:endParaRPr>
          </a:p>
          <a:p>
            <a:pPr lvl="0"/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92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sz="2200" b="1" dirty="0" smtClean="0">
                <a:latin typeface="Arial" charset="0"/>
                <a:cs typeface="Arial" charset="0"/>
              </a:rPr>
              <a:t>6.3</a:t>
            </a:r>
            <a:r>
              <a:rPr lang="en-US" sz="2200" b="1" dirty="0">
                <a:latin typeface="Arial" charset="0"/>
                <a:cs typeface="Arial" charset="0"/>
              </a:rPr>
              <a:t>. </a:t>
            </a:r>
            <a:r>
              <a:rPr lang="en-US" sz="2200" b="1" dirty="0" err="1">
                <a:latin typeface="Arial" charset="0"/>
                <a:cs typeface="Arial" charset="0"/>
              </a:rPr>
              <a:t>የከተማ</a:t>
            </a:r>
            <a:r>
              <a:rPr lang="en-US" sz="2200" b="1" dirty="0">
                <a:latin typeface="Arial" charset="0"/>
                <a:cs typeface="Arial" charset="0"/>
              </a:rPr>
              <a:t> </a:t>
            </a:r>
            <a:r>
              <a:rPr lang="en-US" sz="2200" b="1" dirty="0" err="1">
                <a:latin typeface="Arial" charset="0"/>
                <a:cs typeface="Arial" charset="0"/>
              </a:rPr>
              <a:t>ልማት</a:t>
            </a:r>
            <a:r>
              <a:rPr lang="en-US" sz="2200" b="1" dirty="0">
                <a:latin typeface="Arial" charset="0"/>
                <a:cs typeface="Arial" charset="0"/>
              </a:rPr>
              <a:t> </a:t>
            </a:r>
            <a:r>
              <a:rPr lang="en-US" sz="2200" b="1" dirty="0" err="1">
                <a:latin typeface="Arial" charset="0"/>
                <a:cs typeface="Arial" charset="0"/>
              </a:rPr>
              <a:t>ፋይናንስ</a:t>
            </a:r>
            <a:r>
              <a:rPr lang="en-US" sz="2200" b="1" dirty="0">
                <a:latin typeface="Arial" charset="0"/>
                <a:cs typeface="Arial" charset="0"/>
              </a:rPr>
              <a:t>  ድጋፍ  </a:t>
            </a:r>
            <a:r>
              <a:rPr lang="en-US" sz="2200" b="1" dirty="0" err="1">
                <a:latin typeface="Arial" charset="0"/>
                <a:cs typeface="Arial" charset="0"/>
              </a:rPr>
              <a:t>አሰጣጥ</a:t>
            </a:r>
            <a:r>
              <a:rPr lang="en-US" sz="2200" b="1" dirty="0">
                <a:latin typeface="Arial" charset="0"/>
                <a:cs typeface="Arial" charset="0"/>
              </a:rPr>
              <a:t> </a:t>
            </a:r>
            <a:r>
              <a:rPr lang="en-US" sz="2200" b="1" dirty="0" err="1">
                <a:latin typeface="Arial" charset="0"/>
                <a:cs typeface="Arial" charset="0"/>
              </a:rPr>
              <a:t>ስትራቴጂዎች</a:t>
            </a:r>
            <a:r>
              <a:rPr lang="en-US" sz="2200" b="1" dirty="0">
                <a:latin typeface="Arial" charset="0"/>
                <a:cs typeface="Arial" charset="0"/>
              </a:rPr>
              <a:t/>
            </a:r>
            <a:br>
              <a:rPr lang="en-US" sz="2200" b="1" dirty="0">
                <a:latin typeface="Arial" charset="0"/>
                <a:cs typeface="Arial" charset="0"/>
              </a:rPr>
            </a:br>
            <a:r>
              <a:rPr lang="en-US" sz="22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200" b="1" dirty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b="1" i="1" dirty="0" smtClean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6.3.1.በድጋፍ</a:t>
            </a:r>
            <a:r>
              <a:rPr lang="en-US" b="1" i="1" dirty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 </a:t>
            </a:r>
            <a:r>
              <a:rPr lang="en-US" b="1" i="1" dirty="0" err="1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ጥገኛ</a:t>
            </a:r>
            <a:r>
              <a:rPr lang="en-US" b="1" i="1" dirty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 </a:t>
            </a:r>
            <a:r>
              <a:rPr lang="en-US" b="1" i="1" dirty="0" err="1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የመሆን</a:t>
            </a:r>
            <a:r>
              <a:rPr lang="en-US" b="1" i="1" dirty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 </a:t>
            </a:r>
            <a:r>
              <a:rPr lang="en-US" b="1" i="1" dirty="0" err="1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ዝንባሌን</a:t>
            </a:r>
            <a:r>
              <a:rPr lang="en-US" b="1" i="1" dirty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 </a:t>
            </a:r>
            <a:r>
              <a:rPr lang="en-US" b="1" i="1" dirty="0" err="1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ማስወገድ</a:t>
            </a:r>
            <a:r>
              <a:rPr lang="en-US" b="1" i="1" dirty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 ፤ </a:t>
            </a:r>
            <a:r>
              <a:rPr lang="en-US" b="1" i="1" dirty="0" err="1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ተገማች</a:t>
            </a:r>
            <a:r>
              <a:rPr lang="en-US" b="1" i="1" dirty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ማድረግ</a:t>
            </a:r>
            <a:endParaRPr lang="en-US" b="1" i="1" dirty="0">
              <a:solidFill>
                <a:srgbClr val="FF0000"/>
              </a:solidFill>
              <a:latin typeface="Visual Geez Unicode" pitchFamily="2" charset="0"/>
              <a:cs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 err="1">
                <a:latin typeface="Visual Geez Unicode" pitchFamily="2" charset="0"/>
                <a:cs typeface="Arial" charset="0"/>
              </a:rPr>
              <a:t>የራስን</a:t>
            </a:r>
            <a:r>
              <a:rPr lang="en-US" sz="3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3600" dirty="0" err="1">
                <a:latin typeface="Visual Geez Unicode" pitchFamily="2" charset="0"/>
                <a:cs typeface="Arial" charset="0"/>
              </a:rPr>
              <a:t>ገቢን</a:t>
            </a:r>
            <a:r>
              <a:rPr lang="en-US" sz="3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3600" dirty="0" err="1">
                <a:latin typeface="Visual Geez Unicode" pitchFamily="2" charset="0"/>
                <a:cs typeface="Arial" charset="0"/>
              </a:rPr>
              <a:t>አቅምን</a:t>
            </a:r>
            <a:r>
              <a:rPr lang="en-US" sz="3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3600" dirty="0" err="1">
                <a:latin typeface="Visual Geez Unicode" pitchFamily="2" charset="0"/>
                <a:cs typeface="Arial" charset="0"/>
              </a:rPr>
              <a:t>አሟጦ</a:t>
            </a:r>
            <a:r>
              <a:rPr lang="en-US" sz="3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3600" dirty="0" err="1">
                <a:latin typeface="Visual Geez Unicode" pitchFamily="2" charset="0"/>
                <a:cs typeface="Arial" charset="0"/>
              </a:rPr>
              <a:t>እንዲሰበሰብ</a:t>
            </a:r>
            <a:r>
              <a:rPr lang="en-US" sz="3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3600" dirty="0" err="1">
                <a:latin typeface="Visual Geez Unicode" pitchFamily="2" charset="0"/>
                <a:cs typeface="Arial" charset="0"/>
              </a:rPr>
              <a:t>የሚረዳ</a:t>
            </a:r>
            <a:r>
              <a:rPr lang="en-US" sz="3600" dirty="0">
                <a:latin typeface="Visual Geez Unicode" pitchFamily="2" charset="0"/>
                <a:cs typeface="Arial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3600" dirty="0" err="1">
                <a:latin typeface="Visual Geez Unicode" pitchFamily="2" charset="0"/>
                <a:cs typeface="Arial" charset="0"/>
              </a:rPr>
              <a:t>ተገማችና</a:t>
            </a:r>
            <a:r>
              <a:rPr lang="en-US" sz="3600" dirty="0">
                <a:latin typeface="Visual Geez Unicode" pitchFamily="2" charset="0"/>
                <a:cs typeface="Arial" charset="0"/>
              </a:rPr>
              <a:t>፤ </a:t>
            </a:r>
            <a:r>
              <a:rPr lang="en-US" sz="3600" dirty="0" err="1">
                <a:latin typeface="Visual Geez Unicode" pitchFamily="2" charset="0"/>
                <a:cs typeface="Arial" charset="0"/>
              </a:rPr>
              <a:t>መርህን</a:t>
            </a:r>
            <a:r>
              <a:rPr lang="en-US" sz="3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3600" dirty="0" err="1">
                <a:latin typeface="Visual Geez Unicode" pitchFamily="2" charset="0"/>
                <a:cs typeface="Arial" charset="0"/>
              </a:rPr>
              <a:t>ያገናዘብ</a:t>
            </a:r>
            <a:r>
              <a:rPr lang="en-US" sz="3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3600" dirty="0" err="1">
                <a:latin typeface="Visual Geez Unicode" pitchFamily="2" charset="0"/>
                <a:cs typeface="Arial" charset="0"/>
              </a:rPr>
              <a:t>መሆን</a:t>
            </a:r>
            <a:r>
              <a:rPr lang="en-US" sz="3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3600" dirty="0" err="1">
                <a:latin typeface="Visual Geez Unicode" pitchFamily="2" charset="0"/>
                <a:cs typeface="Arial" charset="0"/>
              </a:rPr>
              <a:t>አለበት</a:t>
            </a:r>
            <a:r>
              <a:rPr lang="en-US" sz="3600" dirty="0">
                <a:latin typeface="Visual Geez Unicode" pitchFamily="2" charset="0"/>
                <a:cs typeface="Arial" charset="0"/>
              </a:rPr>
              <a:t>፡ </a:t>
            </a:r>
          </a:p>
          <a:p>
            <a:pPr algn="just">
              <a:lnSpc>
                <a:spcPct val="150000"/>
              </a:lnSpc>
            </a:pPr>
            <a:r>
              <a:rPr lang="en-US" sz="3600" dirty="0" err="1">
                <a:latin typeface="Visual Geez Unicode" pitchFamily="2" charset="0"/>
                <a:cs typeface="Arial" charset="0"/>
              </a:rPr>
              <a:t>ምጣኔው</a:t>
            </a:r>
            <a:r>
              <a:rPr lang="en-US" sz="3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3600" dirty="0" err="1">
                <a:latin typeface="Visual Geez Unicode" pitchFamily="2" charset="0"/>
                <a:cs typeface="Arial" charset="0"/>
              </a:rPr>
              <a:t>የተገልጋይ</a:t>
            </a:r>
            <a:r>
              <a:rPr lang="en-US" sz="3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3600" dirty="0" err="1">
                <a:latin typeface="Visual Geez Unicode" pitchFamily="2" charset="0"/>
                <a:cs typeface="Arial" charset="0"/>
              </a:rPr>
              <a:t>ብዛትን</a:t>
            </a:r>
            <a:r>
              <a:rPr lang="en-US" sz="3600" dirty="0">
                <a:latin typeface="Visual Geez Unicode" pitchFamily="2" charset="0"/>
                <a:cs typeface="Arial" charset="0"/>
              </a:rPr>
              <a:t>፤ </a:t>
            </a:r>
            <a:endParaRPr lang="en-US" sz="3600" dirty="0" smtClean="0">
              <a:latin typeface="Visual Geez Unicode" pitchFamily="2" charset="0"/>
              <a:cs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Visual Geez Unicode" pitchFamily="2" charset="0"/>
                <a:cs typeface="Arial" charset="0"/>
              </a:rPr>
              <a:t>መሰረተ</a:t>
            </a:r>
            <a:r>
              <a:rPr lang="en-US" sz="36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3600" dirty="0" err="1">
                <a:latin typeface="Visual Geez Unicode" pitchFamily="2" charset="0"/>
                <a:cs typeface="Arial" charset="0"/>
              </a:rPr>
              <a:t>ልማት</a:t>
            </a:r>
            <a:r>
              <a:rPr lang="en-US" sz="3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3600" dirty="0" err="1">
                <a:latin typeface="Visual Geez Unicode" pitchFamily="2" charset="0"/>
                <a:cs typeface="Arial" charset="0"/>
              </a:rPr>
              <a:t>ሁኔታ</a:t>
            </a:r>
            <a:r>
              <a:rPr lang="en-US" sz="3600" dirty="0">
                <a:latin typeface="Visual Geez Unicode" pitchFamily="2" charset="0"/>
                <a:cs typeface="Arial" charset="0"/>
              </a:rPr>
              <a:t>፤ </a:t>
            </a:r>
            <a:r>
              <a:rPr lang="en-US" sz="3600" dirty="0" err="1">
                <a:latin typeface="Visual Geez Unicode" pitchFamily="2" charset="0"/>
                <a:cs typeface="Arial" charset="0"/>
              </a:rPr>
              <a:t>ኗሪው</a:t>
            </a:r>
            <a:r>
              <a:rPr lang="en-US" sz="3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3600" dirty="0" err="1">
                <a:latin typeface="Visual Geez Unicode" pitchFamily="2" charset="0"/>
                <a:cs typeface="Arial" charset="0"/>
              </a:rPr>
              <a:t>የገቢ</a:t>
            </a:r>
            <a:r>
              <a:rPr lang="en-US" sz="3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3600" dirty="0" err="1">
                <a:latin typeface="Visual Geez Unicode" pitchFamily="2" charset="0"/>
                <a:cs typeface="Arial" charset="0"/>
              </a:rPr>
              <a:t>አቅም</a:t>
            </a:r>
            <a:r>
              <a:rPr lang="en-US" sz="3600" dirty="0" smtClean="0">
                <a:latin typeface="Visual Geez Unicode" pitchFamily="2" charset="0"/>
                <a:cs typeface="Arial" charset="0"/>
              </a:rPr>
              <a:t>፤ </a:t>
            </a:r>
            <a:r>
              <a:rPr lang="en-US" sz="3600" dirty="0" err="1">
                <a:latin typeface="Visual Geez Unicode" pitchFamily="2" charset="0"/>
                <a:cs typeface="Arial" charset="0"/>
              </a:rPr>
              <a:t>የከተማው</a:t>
            </a:r>
            <a:r>
              <a:rPr lang="en-US" sz="3600" dirty="0">
                <a:latin typeface="Visual Geez Unicode" pitchFamily="2" charset="0"/>
                <a:cs typeface="Arial" charset="0"/>
              </a:rPr>
              <a:t>  </a:t>
            </a:r>
            <a:r>
              <a:rPr lang="en-US" sz="3600" dirty="0" err="1">
                <a:latin typeface="Visual Geez Unicode" pitchFamily="2" charset="0"/>
                <a:cs typeface="Arial" charset="0"/>
              </a:rPr>
              <a:t>ሚና</a:t>
            </a:r>
            <a:r>
              <a:rPr lang="en-US" sz="3600" dirty="0">
                <a:latin typeface="Visual Geez Unicode" pitchFamily="2" charset="0"/>
                <a:cs typeface="Arial" charset="0"/>
              </a:rPr>
              <a:t>፤ </a:t>
            </a:r>
          </a:p>
          <a:p>
            <a:pPr algn="just">
              <a:lnSpc>
                <a:spcPct val="150000"/>
              </a:lnSpc>
            </a:pPr>
            <a:r>
              <a:rPr lang="en-US" sz="3600" dirty="0" err="1">
                <a:latin typeface="Visual Geez Unicode" pitchFamily="2" charset="0"/>
                <a:cs typeface="Arial" charset="0"/>
              </a:rPr>
              <a:t>በማበረታቻነት</a:t>
            </a:r>
            <a:r>
              <a:rPr lang="en-US" sz="3600" dirty="0">
                <a:latin typeface="Visual Geez Unicode" pitchFamily="2" charset="0"/>
                <a:cs typeface="Arial" charset="0"/>
              </a:rPr>
              <a:t>/</a:t>
            </a:r>
            <a:r>
              <a:rPr lang="en-US" sz="3600" dirty="0" err="1">
                <a:latin typeface="Visual Geez Unicode" pitchFamily="2" charset="0"/>
                <a:cs typeface="Arial" charset="0"/>
              </a:rPr>
              <a:t>ከከተማው</a:t>
            </a:r>
            <a:r>
              <a:rPr lang="en-US" sz="3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3600" dirty="0" err="1">
                <a:latin typeface="Visual Geez Unicode" pitchFamily="2" charset="0"/>
                <a:cs typeface="Arial" charset="0"/>
              </a:rPr>
              <a:t>የተገኘ</a:t>
            </a:r>
            <a:r>
              <a:rPr lang="en-US" sz="3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3600" dirty="0" err="1">
                <a:latin typeface="Visual Geez Unicode" pitchFamily="2" charset="0"/>
                <a:cs typeface="Arial" charset="0"/>
              </a:rPr>
              <a:t>ገቢ</a:t>
            </a:r>
            <a:r>
              <a:rPr lang="en-US" sz="3600" dirty="0">
                <a:latin typeface="Visual Geez Unicode" pitchFamily="2" charset="0"/>
                <a:cs typeface="Arial" charset="0"/>
              </a:rPr>
              <a:t>፤ </a:t>
            </a:r>
            <a:r>
              <a:rPr lang="en-US" sz="3600" dirty="0" err="1" smtClean="0">
                <a:latin typeface="Visual Geez Unicode" pitchFamily="2" charset="0"/>
                <a:cs typeface="Arial" charset="0"/>
              </a:rPr>
              <a:t>የኢንቨስትመንት</a:t>
            </a:r>
            <a:r>
              <a:rPr lang="en-US" sz="36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3600" dirty="0" err="1">
                <a:latin typeface="Visual Geez Unicode" pitchFamily="2" charset="0"/>
                <a:cs typeface="Arial" charset="0"/>
              </a:rPr>
              <a:t>ማስፋፋት</a:t>
            </a:r>
            <a:r>
              <a:rPr lang="en-US" sz="3600" dirty="0">
                <a:latin typeface="Visual Geez Unicode" pitchFamily="2" charset="0"/>
                <a:cs typeface="Arial" charset="0"/>
              </a:rPr>
              <a:t>፤ </a:t>
            </a:r>
            <a:r>
              <a:rPr lang="en-US" sz="3600" dirty="0" err="1">
                <a:latin typeface="Visual Geez Unicode" pitchFamily="2" charset="0"/>
                <a:cs typeface="Arial" charset="0"/>
              </a:rPr>
              <a:t>የአቅም</a:t>
            </a:r>
            <a:r>
              <a:rPr lang="en-US" sz="3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3600" dirty="0" err="1">
                <a:latin typeface="Visual Geez Unicode" pitchFamily="2" charset="0"/>
                <a:cs typeface="Arial" charset="0"/>
              </a:rPr>
              <a:t>ግንባታና</a:t>
            </a:r>
            <a:r>
              <a:rPr lang="en-US" sz="3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3600" dirty="0" err="1" smtClean="0">
                <a:latin typeface="Visual Geez Unicode" pitchFamily="2" charset="0"/>
                <a:cs typeface="Arial" charset="0"/>
              </a:rPr>
              <a:t>ብልሹ</a:t>
            </a:r>
            <a:r>
              <a:rPr lang="en-US" sz="36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3600" dirty="0" err="1" smtClean="0">
                <a:latin typeface="Visual Geez Unicode" pitchFamily="2" charset="0"/>
                <a:cs typeface="Arial" charset="0"/>
              </a:rPr>
              <a:t>አሰራርን</a:t>
            </a:r>
            <a:r>
              <a:rPr lang="en-US" sz="36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3600" dirty="0" err="1" smtClean="0">
                <a:latin typeface="Visual Geez Unicode" pitchFamily="2" charset="0"/>
                <a:cs typeface="Arial" charset="0"/>
              </a:rPr>
              <a:t>የ</a:t>
            </a:r>
            <a:r>
              <a:rPr lang="en-US" sz="3600" dirty="0" err="1" smtClean="0">
                <a:latin typeface="Visual Geez Unicode" pitchFamily="2" charset="0"/>
                <a:cs typeface="Arial" charset="0"/>
              </a:rPr>
              <a:t>ማክሰም</a:t>
            </a:r>
            <a:r>
              <a:rPr lang="en-US" sz="36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3600" dirty="0" err="1">
                <a:latin typeface="Visual Geez Unicode" pitchFamily="2" charset="0"/>
                <a:cs typeface="Arial" charset="0"/>
              </a:rPr>
              <a:t>ስራ</a:t>
            </a:r>
            <a:r>
              <a:rPr lang="en-US" sz="3600" dirty="0">
                <a:latin typeface="Visual Geez Unicode" pitchFamily="2" charset="0"/>
                <a:cs typeface="Arial" charset="0"/>
              </a:rPr>
              <a:t>፤  </a:t>
            </a:r>
            <a:r>
              <a:rPr lang="en-US" sz="3600" dirty="0" err="1">
                <a:latin typeface="Visual Geez Unicode" pitchFamily="2" charset="0"/>
                <a:cs typeface="Arial" charset="0"/>
              </a:rPr>
              <a:t>ፈጠራና</a:t>
            </a:r>
            <a:r>
              <a:rPr lang="en-US" sz="3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3600" dirty="0" err="1">
                <a:latin typeface="Visual Geez Unicode" pitchFamily="2" charset="0"/>
                <a:cs typeface="Arial" charset="0"/>
              </a:rPr>
              <a:t>ለውጥን</a:t>
            </a:r>
            <a:r>
              <a:rPr lang="en-US" sz="3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3600" dirty="0" err="1">
                <a:latin typeface="Visual Geez Unicode" pitchFamily="2" charset="0"/>
                <a:cs typeface="Arial" charset="0"/>
              </a:rPr>
              <a:t>ተቋማዊ</a:t>
            </a:r>
            <a:r>
              <a:rPr lang="en-US" sz="3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3600" dirty="0" err="1">
                <a:latin typeface="Visual Geez Unicode" pitchFamily="2" charset="0"/>
                <a:cs typeface="Arial" charset="0"/>
              </a:rPr>
              <a:t>እንዲያደርጉ</a:t>
            </a:r>
            <a:r>
              <a:rPr lang="en-US" sz="3600" dirty="0">
                <a:latin typeface="Visual Geez Unicode" pitchFamily="2" charset="0"/>
                <a:cs typeface="Arial" charset="0"/>
              </a:rPr>
              <a:t>፤ </a:t>
            </a:r>
            <a:r>
              <a:rPr lang="en-US" sz="3600" dirty="0" err="1">
                <a:latin typeface="Visual Geez Unicode" pitchFamily="2" charset="0"/>
                <a:cs typeface="Arial" charset="0"/>
              </a:rPr>
              <a:t>የከተማ</a:t>
            </a:r>
            <a:r>
              <a:rPr lang="en-US" sz="3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3600" dirty="0" err="1">
                <a:latin typeface="Visual Geez Unicode" pitchFamily="2" charset="0"/>
                <a:cs typeface="Arial" charset="0"/>
              </a:rPr>
              <a:t>ከተማ</a:t>
            </a:r>
            <a:r>
              <a:rPr lang="en-US" sz="3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3600" dirty="0" err="1">
                <a:latin typeface="Visual Geez Unicode" pitchFamily="2" charset="0"/>
                <a:cs typeface="Arial" charset="0"/>
              </a:rPr>
              <a:t>ተባብሮና</a:t>
            </a:r>
            <a:r>
              <a:rPr lang="en-US" sz="3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3600" dirty="0" err="1">
                <a:latin typeface="Visual Geez Unicode" pitchFamily="2" charset="0"/>
                <a:cs typeface="Arial" charset="0"/>
              </a:rPr>
              <a:t>ተቀናጅቶ</a:t>
            </a:r>
            <a:r>
              <a:rPr lang="en-US" sz="3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3600" dirty="0" err="1">
                <a:latin typeface="Visual Geez Unicode" pitchFamily="2" charset="0"/>
                <a:cs typeface="Arial" charset="0"/>
              </a:rPr>
              <a:t>መስራት</a:t>
            </a:r>
            <a:r>
              <a:rPr lang="en-US" sz="3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3600" dirty="0" err="1">
                <a:latin typeface="Visual Geez Unicode" pitchFamily="2" charset="0"/>
                <a:cs typeface="Arial" charset="0"/>
              </a:rPr>
              <a:t>የሚደግፍና</a:t>
            </a:r>
            <a:r>
              <a:rPr lang="en-US" sz="3600" dirty="0">
                <a:latin typeface="Visual Geez Unicode" pitchFamily="2" charset="0"/>
                <a:cs typeface="Arial" charset="0"/>
              </a:rPr>
              <a:t>፤ </a:t>
            </a:r>
            <a:r>
              <a:rPr lang="en-US" sz="3600" dirty="0" err="1">
                <a:latin typeface="Visual Geez Unicode" pitchFamily="2" charset="0"/>
                <a:cs typeface="Arial" charset="0"/>
              </a:rPr>
              <a:t>የመበደር</a:t>
            </a:r>
            <a:r>
              <a:rPr lang="en-US" sz="3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3600" dirty="0" err="1">
                <a:latin typeface="Visual Geez Unicode" pitchFamily="2" charset="0"/>
                <a:cs typeface="Arial" charset="0"/>
              </a:rPr>
              <a:t>ደረጃቸውን</a:t>
            </a:r>
            <a:r>
              <a:rPr lang="en-US" sz="3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3600" dirty="0" err="1">
                <a:latin typeface="Visual Geez Unicode" pitchFamily="2" charset="0"/>
                <a:cs typeface="Arial" charset="0"/>
              </a:rPr>
              <a:t>እንዲያሳድጉ</a:t>
            </a:r>
            <a:r>
              <a:rPr lang="en-US" sz="3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3600" dirty="0" err="1">
                <a:latin typeface="Visual Geez Unicode" pitchFamily="2" charset="0"/>
                <a:cs typeface="Arial" charset="0"/>
              </a:rPr>
              <a:t>የሚያበረታታ</a:t>
            </a:r>
            <a:r>
              <a:rPr lang="en-US" dirty="0">
                <a:latin typeface="Arial" charset="0"/>
                <a:cs typeface="Arial" charset="0"/>
              </a:rPr>
              <a:t>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47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700" b="1" dirty="0" smtClean="0">
                <a:solidFill>
                  <a:srgbClr val="FF0000"/>
                </a:solidFill>
                <a:latin typeface="Visual Geez Unicode" pitchFamily="2" charset="0"/>
              </a:rPr>
              <a:t>6.3</a:t>
            </a:r>
            <a:r>
              <a:rPr lang="en-US" sz="2700" b="1" dirty="0">
                <a:solidFill>
                  <a:srgbClr val="FF0000"/>
                </a:solidFill>
                <a:latin typeface="Visual Geez Unicode" pitchFamily="2" charset="0"/>
              </a:rPr>
              <a:t>. </a:t>
            </a:r>
            <a:r>
              <a:rPr lang="en-US" sz="2700" b="1" dirty="0" err="1">
                <a:solidFill>
                  <a:srgbClr val="FF0000"/>
                </a:solidFill>
                <a:latin typeface="Visual Geez Unicode" pitchFamily="2" charset="0"/>
              </a:rPr>
              <a:t>የከተማ</a:t>
            </a:r>
            <a:r>
              <a:rPr lang="en-US" sz="2700" b="1" dirty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Visual Geez Unicode" pitchFamily="2" charset="0"/>
              </a:rPr>
              <a:t>ልማት</a:t>
            </a:r>
            <a:r>
              <a:rPr lang="en-US" sz="2700" b="1" dirty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Visual Geez Unicode" pitchFamily="2" charset="0"/>
              </a:rPr>
              <a:t>ፋይናንስ</a:t>
            </a:r>
            <a:r>
              <a:rPr lang="en-US" sz="2700" b="1" dirty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latin typeface="Visual Geez Unicode" pitchFamily="2" charset="0"/>
              </a:rPr>
              <a:t>ድጋፍ </a:t>
            </a:r>
            <a:r>
              <a:rPr lang="en-US" sz="2700" b="1" dirty="0" err="1">
                <a:solidFill>
                  <a:srgbClr val="FF0000"/>
                </a:solidFill>
                <a:latin typeface="Visual Geez Unicode" pitchFamily="2" charset="0"/>
              </a:rPr>
              <a:t>አሰጣጥ</a:t>
            </a:r>
            <a:r>
              <a:rPr lang="en-US" sz="2700" b="1" dirty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Visual Geez Unicode" pitchFamily="2" charset="0"/>
              </a:rPr>
              <a:t>ስትራቴጂዎች</a:t>
            </a:r>
            <a:r>
              <a:rPr lang="en-US" sz="2700" dirty="0">
                <a:solidFill>
                  <a:srgbClr val="FF0000"/>
                </a:solidFill>
                <a:latin typeface="Visual Geez Unicode" pitchFamily="2" charset="0"/>
              </a:rPr>
              <a:t/>
            </a:r>
            <a:br>
              <a:rPr lang="en-US" sz="2700" dirty="0">
                <a:solidFill>
                  <a:srgbClr val="FF0000"/>
                </a:solidFill>
                <a:latin typeface="Visual Geez Unicode" pitchFamily="2" charset="0"/>
              </a:rPr>
            </a:br>
            <a:endParaRPr lang="en-US" dirty="0">
              <a:solidFill>
                <a:srgbClr val="FF0000"/>
              </a:solidFill>
              <a:latin typeface="Visual Geez Unicod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lv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0447" y="1693333"/>
            <a:ext cx="152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የማስተካከያ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ድጋፍ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መስጠት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1069" y="3843403"/>
            <a:ext cx="1524000" cy="136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 err="1">
                <a:latin typeface="Arial" pitchFamily="34" charset="0"/>
                <a:cs typeface="Arial" pitchFamily="34" charset="0"/>
              </a:rPr>
              <a:t>በሁኔታዎች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ላይ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የተመሰረተ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የካፒታል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ድጋፍ፤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Elbow Connector 6"/>
          <p:cNvCxnSpPr/>
          <p:nvPr/>
        </p:nvCxnSpPr>
        <p:spPr>
          <a:xfrm>
            <a:off x="2505069" y="2053903"/>
            <a:ext cx="713321" cy="266700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2505069" y="4595283"/>
            <a:ext cx="277283" cy="114300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276600" y="1414270"/>
            <a:ext cx="441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በመዋቅራዊ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/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ተፈጥሮአዊ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ችግሮች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ምክንያት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በከተሞች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መካከል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የአፈጻጸም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ልዩነት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ሊከሰት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ስለሚችል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ይህንን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ክፍተት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ለማጥበብ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 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የዕድገት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ሚዛን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ለማስጠበቅ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/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በዝቅተኛ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ደረጃ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ላይ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የሚገኝ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ለመገንባት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፡፡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ገቢ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አመንጪ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የሆኑ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መሠረተ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ልማቶች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መገንባት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ካስፈለገው</a:t>
            </a:r>
            <a:endParaRPr lang="en-US" sz="1600" dirty="0">
              <a:latin typeface="Visual Geez Unicode" pitchFamily="2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21616" y="3843403"/>
            <a:ext cx="480906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ከተሞች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ለፈለጉት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ሳይሆን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መንግስት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ለከተሞቹ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ወስኖ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ለለየው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ካፒታል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ወጪ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ዓይነት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ብቻ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የሚውል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ገንዘብ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ነው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፡፡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ከተሞች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በሀገር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አቀፍ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ደረጃ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የተያዙ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ልኬቶችና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መስፈርቶች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መሰረት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ሥራዎች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እንዲፈጽሙ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ለማድረግ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ያግዛል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፡፡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መንግስት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ትኩረት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ለሠጣቸው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ሥራዎች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እንደ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ድህነት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ቅነሳ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ወይም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ንጹሕ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ውሃ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እንዲቀርብ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ሲፈልግ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የሚሠጥ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ድጋፍ </a:t>
            </a: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ነው</a:t>
            </a:r>
            <a:endParaRPr lang="en-US" sz="1600" dirty="0">
              <a:latin typeface="Visual Geez Unicode" pitchFamily="2" charset="0"/>
              <a:cs typeface="Arial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n-US" sz="1600" dirty="0" err="1">
                <a:latin typeface="Visual Geez Unicode" pitchFamily="2" charset="0"/>
                <a:cs typeface="Arial" pitchFamily="34" charset="0"/>
              </a:rPr>
              <a:t>ለካፒታል</a:t>
            </a:r>
            <a:r>
              <a:rPr lang="en-US" sz="1600" dirty="0">
                <a:latin typeface="Visual Geez Unicode" pitchFamily="2" charset="0"/>
                <a:cs typeface="Arial" pitchFamily="34" charset="0"/>
              </a:rPr>
              <a:t> ድ</a:t>
            </a:r>
            <a:r>
              <a:rPr lang="en-US" dirty="0">
                <a:latin typeface="Visual Geez Unicode" pitchFamily="2" charset="0"/>
                <a:cs typeface="Arial" pitchFamily="34" charset="0"/>
              </a:rPr>
              <a:t>ጋፍ </a:t>
            </a:r>
          </a:p>
        </p:txBody>
      </p:sp>
    </p:spTree>
    <p:extLst>
      <p:ext uri="{BB962C8B-B14F-4D97-AF65-F5344CB8AC3E}">
        <p14:creationId xmlns:p14="http://schemas.microsoft.com/office/powerpoint/2010/main" val="215723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944562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6.4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ለከተማ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ልማት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ዘመናዊ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 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የብድር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ፋይናንስ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ሥርዓት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መዘርጋት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700" b="1" dirty="0">
                <a:latin typeface="Arial" pitchFamily="34" charset="0"/>
                <a:cs typeface="Arial" pitchFamily="34" charset="0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696200" cy="4953000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US" sz="2100" b="1" i="1" dirty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6.4.1.ሀገራዊ </a:t>
            </a:r>
            <a:r>
              <a:rPr lang="en-US" sz="2100" b="1" i="1" dirty="0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ኢኮኖሚውን  </a:t>
            </a:r>
            <a:r>
              <a:rPr lang="en-US" sz="2100" b="1" i="1" dirty="0" err="1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መሰረት</a:t>
            </a:r>
            <a:r>
              <a:rPr lang="en-US" sz="2100" b="1" i="1" dirty="0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100" b="1" i="1" dirty="0" err="1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ያደገረገ</a:t>
            </a:r>
            <a:r>
              <a:rPr lang="en-US" sz="2100" b="1" i="1" dirty="0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2100" b="1" i="1" dirty="0" err="1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የሕግ</a:t>
            </a:r>
            <a:r>
              <a:rPr lang="en-US" sz="2100" b="1" i="1" dirty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100" b="1" i="1" dirty="0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100" b="1" i="1" dirty="0" err="1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ማእቀፍ</a:t>
            </a:r>
            <a:r>
              <a:rPr lang="en-US" sz="2100" b="1" i="1" dirty="0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2100" b="1" i="1" dirty="0" err="1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መዘርጋት</a:t>
            </a:r>
            <a:endParaRPr lang="en-US" sz="2100" b="1" i="1" dirty="0">
              <a:solidFill>
                <a:srgbClr val="FF0000"/>
              </a:solidFill>
              <a:latin typeface="Visual Geez Unicode" pitchFamily="2" charset="0"/>
              <a:cs typeface="Arial" pitchFamily="34" charset="0"/>
            </a:endParaRPr>
          </a:p>
          <a:p>
            <a:pPr marL="0" lvl="0" indent="0" algn="just">
              <a:lnSpc>
                <a:spcPct val="150000"/>
              </a:lnSpc>
            </a:pPr>
            <a:r>
              <a:rPr lang="en-US" sz="2100" b="1" dirty="0" err="1">
                <a:latin typeface="Visual Geez Unicode" pitchFamily="2" charset="0"/>
                <a:cs typeface="Arial" pitchFamily="34" charset="0"/>
              </a:rPr>
              <a:t>በማክሮ</a:t>
            </a:r>
            <a:r>
              <a:rPr lang="en-US" sz="2100" b="1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100" b="1" dirty="0" err="1">
                <a:latin typeface="Visual Geez Unicode" pitchFamily="2" charset="0"/>
                <a:cs typeface="Arial" pitchFamily="34" charset="0"/>
              </a:rPr>
              <a:t>ኢኮኖሚ</a:t>
            </a:r>
            <a:r>
              <a:rPr lang="en-US" sz="2100" b="1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100" b="1" dirty="0" err="1">
                <a:latin typeface="Visual Geez Unicode" pitchFamily="2" charset="0"/>
                <a:cs typeface="Arial" pitchFamily="34" charset="0"/>
              </a:rPr>
              <a:t>ደረጃ</a:t>
            </a:r>
            <a:r>
              <a:rPr lang="en-US" sz="2100" b="1" dirty="0">
                <a:latin typeface="Visual Geez Unicode" pitchFamily="2" charset="0"/>
                <a:cs typeface="Arial" pitchFamily="34" charset="0"/>
              </a:rPr>
              <a:t> </a:t>
            </a:r>
          </a:p>
          <a:p>
            <a:pPr marL="685800" lvl="1" indent="-393700" algn="just">
              <a:lnSpc>
                <a:spcPct val="150000"/>
              </a:lnSpc>
            </a:pPr>
            <a:r>
              <a:rPr lang="en-US" sz="2300" dirty="0">
                <a:latin typeface="Visual Geez Unicode" pitchFamily="2" charset="0"/>
                <a:cs typeface="Arial" pitchFamily="34" charset="0"/>
              </a:rPr>
              <a:t>የከተሞች </a:t>
            </a:r>
            <a:r>
              <a:rPr lang="en-US" sz="2300" dirty="0" err="1">
                <a:latin typeface="Visual Geez Unicode" pitchFamily="2" charset="0"/>
                <a:cs typeface="Arial" pitchFamily="34" charset="0"/>
              </a:rPr>
              <a:t>ብ</a:t>
            </a:r>
            <a:r>
              <a:rPr lang="en-US" sz="2300" dirty="0" err="1" smtClean="0">
                <a:latin typeface="Visual Geez Unicode" pitchFamily="2" charset="0"/>
                <a:cs typeface="Arial" pitchFamily="34" charset="0"/>
              </a:rPr>
              <a:t>ድር</a:t>
            </a:r>
            <a:r>
              <a:rPr lang="en-US" sz="2300" dirty="0" smtClean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2300" dirty="0" err="1" smtClean="0">
                <a:latin typeface="Visual Geez Unicode" pitchFamily="2" charset="0"/>
                <a:cs typeface="Arial" pitchFamily="34" charset="0"/>
              </a:rPr>
              <a:t>ጉዳይ</a:t>
            </a:r>
            <a:r>
              <a:rPr lang="en-US" sz="23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pitchFamily="34" charset="0"/>
              </a:rPr>
              <a:t>አሁን</a:t>
            </a:r>
            <a:r>
              <a:rPr lang="en-US" sz="2300" dirty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2300" dirty="0" err="1">
                <a:latin typeface="Visual Geez Unicode" pitchFamily="2" charset="0"/>
                <a:cs typeface="Arial" pitchFamily="34" charset="0"/>
              </a:rPr>
              <a:t>ችላ</a:t>
            </a:r>
            <a:r>
              <a:rPr lang="en-US" sz="23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3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Visual Geez Unicode" pitchFamily="2" charset="0"/>
                <a:cs typeface="Arial" pitchFamily="34" charset="0"/>
              </a:rPr>
              <a:t>የሚባል</a:t>
            </a:r>
            <a:r>
              <a:rPr lang="en-US" sz="23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pitchFamily="34" charset="0"/>
              </a:rPr>
              <a:t>ጉዳይ</a:t>
            </a:r>
            <a:r>
              <a:rPr lang="en-US" sz="23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pitchFamily="34" charset="0"/>
              </a:rPr>
              <a:t>መሆን</a:t>
            </a:r>
            <a:r>
              <a:rPr lang="en-US" sz="23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3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Visual Geez Unicode" pitchFamily="2" charset="0"/>
                <a:cs typeface="Arial" pitchFamily="34" charset="0"/>
              </a:rPr>
              <a:t>እንደሌለበት</a:t>
            </a:r>
            <a:r>
              <a:rPr lang="en-US" sz="23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pitchFamily="34" charset="0"/>
              </a:rPr>
              <a:t>ማመን</a:t>
            </a:r>
            <a:endParaRPr lang="en-US" sz="2300" dirty="0">
              <a:latin typeface="Visual Geez Unicode" pitchFamily="2" charset="0"/>
              <a:cs typeface="Arial" pitchFamily="34" charset="0"/>
            </a:endParaRPr>
          </a:p>
          <a:p>
            <a:pPr marL="685800" lvl="1" indent="-393700" algn="just">
              <a:lnSpc>
                <a:spcPct val="150000"/>
              </a:lnSpc>
            </a:pPr>
            <a:r>
              <a:rPr lang="en-US" sz="2300" dirty="0" err="1">
                <a:latin typeface="Visual Geez Unicode" pitchFamily="2" charset="0"/>
                <a:cs typeface="Arial" pitchFamily="34" charset="0"/>
              </a:rPr>
              <a:t>ቁጠባ</a:t>
            </a:r>
            <a:r>
              <a:rPr lang="en-US" sz="23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pitchFamily="34" charset="0"/>
              </a:rPr>
              <a:t>ለሁሉም</a:t>
            </a:r>
            <a:r>
              <a:rPr lang="en-US" sz="23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pitchFamily="34" charset="0"/>
              </a:rPr>
              <a:t>ሊበቃ</a:t>
            </a:r>
            <a:r>
              <a:rPr lang="en-US" sz="23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pitchFamily="34" charset="0"/>
              </a:rPr>
              <a:t>በሚችል</a:t>
            </a:r>
            <a:r>
              <a:rPr lang="en-US" sz="23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pitchFamily="34" charset="0"/>
              </a:rPr>
              <a:t>ደረጃ</a:t>
            </a:r>
            <a:r>
              <a:rPr lang="en-US" sz="2300" dirty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2300" dirty="0" err="1">
                <a:latin typeface="Visual Geez Unicode" pitchFamily="2" charset="0"/>
                <a:cs typeface="Arial" pitchFamily="34" charset="0"/>
              </a:rPr>
              <a:t>እንዲበረታታና</a:t>
            </a:r>
            <a:r>
              <a:rPr lang="en-US" sz="23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pitchFamily="34" charset="0"/>
              </a:rPr>
              <a:t>እንዲሰፋ</a:t>
            </a:r>
            <a:r>
              <a:rPr lang="en-US" sz="23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3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Visual Geez Unicode" pitchFamily="2" charset="0"/>
                <a:cs typeface="Arial" pitchFamily="34" charset="0"/>
              </a:rPr>
              <a:t>የሚያግዝ</a:t>
            </a:r>
            <a:r>
              <a:rPr lang="en-US" sz="2300" dirty="0">
                <a:latin typeface="Visual Geez Unicode" pitchFamily="2" charset="0"/>
                <a:cs typeface="Arial" pitchFamily="34" charset="0"/>
              </a:rPr>
              <a:t>፤</a:t>
            </a:r>
          </a:p>
          <a:p>
            <a:pPr marL="171450" lvl="0" indent="0" algn="just">
              <a:lnSpc>
                <a:spcPct val="150000"/>
              </a:lnSpc>
            </a:pPr>
            <a:r>
              <a:rPr lang="en-US" sz="2100" b="1" dirty="0" err="1" smtClean="0">
                <a:latin typeface="Visual Geez Unicode" pitchFamily="2" charset="0"/>
                <a:cs typeface="Arial" pitchFamily="34" charset="0"/>
              </a:rPr>
              <a:t>በአካባቢ</a:t>
            </a:r>
            <a:r>
              <a:rPr lang="en-US" sz="2100" b="1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100" b="1" dirty="0" err="1">
                <a:latin typeface="Visual Geez Unicode" pitchFamily="2" charset="0"/>
                <a:cs typeface="Arial" pitchFamily="34" charset="0"/>
              </a:rPr>
              <a:t>መንግስታት</a:t>
            </a:r>
            <a:r>
              <a:rPr lang="en-US" sz="2100" b="1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100" b="1" dirty="0" err="1">
                <a:latin typeface="Visual Geez Unicode" pitchFamily="2" charset="0"/>
                <a:cs typeface="Arial" pitchFamily="34" charset="0"/>
              </a:rPr>
              <a:t>ደረጃ</a:t>
            </a:r>
            <a:r>
              <a:rPr lang="en-US" sz="2100" b="1" dirty="0">
                <a:latin typeface="Visual Geez Unicode" pitchFamily="2" charset="0"/>
                <a:cs typeface="Arial" pitchFamily="34" charset="0"/>
              </a:rPr>
              <a:t>፤ </a:t>
            </a:r>
            <a:endParaRPr lang="en-US" sz="2100" dirty="0">
              <a:latin typeface="Visual Geez Unicode" pitchFamily="2" charset="0"/>
              <a:cs typeface="Arial" pitchFamily="34" charset="0"/>
            </a:endParaRPr>
          </a:p>
          <a:p>
            <a:pPr lvl="0" indent="0" algn="just">
              <a:lnSpc>
                <a:spcPct val="150000"/>
              </a:lnSpc>
            </a:pPr>
            <a:r>
              <a:rPr lang="en-US" sz="2300" dirty="0">
                <a:latin typeface="Visual Geez Unicode" pitchFamily="2" charset="0"/>
                <a:cs typeface="Arial" pitchFamily="34" charset="0"/>
              </a:rPr>
              <a:t> የከተሞች </a:t>
            </a:r>
            <a:r>
              <a:rPr lang="en-US" sz="2300" dirty="0" err="1">
                <a:latin typeface="Visual Geez Unicode" pitchFamily="2" charset="0"/>
                <a:cs typeface="Arial" pitchFamily="34" charset="0"/>
              </a:rPr>
              <a:t>ማቋቋሚያ</a:t>
            </a:r>
            <a:r>
              <a:rPr lang="en-US" sz="23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pitchFamily="34" charset="0"/>
              </a:rPr>
              <a:t>አዋጅና</a:t>
            </a:r>
            <a:r>
              <a:rPr lang="en-US" sz="23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3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Visual Geez Unicode" pitchFamily="2" charset="0"/>
                <a:cs typeface="Arial" pitchFamily="34" charset="0"/>
              </a:rPr>
              <a:t>የፋይናንስ</a:t>
            </a:r>
            <a:r>
              <a:rPr lang="en-US" sz="23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pitchFamily="34" charset="0"/>
              </a:rPr>
              <a:t>ሥርዓት</a:t>
            </a:r>
            <a:r>
              <a:rPr lang="en-US" sz="23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pitchFamily="34" charset="0"/>
              </a:rPr>
              <a:t>ደንብ</a:t>
            </a:r>
            <a:r>
              <a:rPr lang="en-US" sz="23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pitchFamily="34" charset="0"/>
              </a:rPr>
              <a:t>የብድር</a:t>
            </a:r>
            <a:r>
              <a:rPr lang="en-US" sz="23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pitchFamily="34" charset="0"/>
              </a:rPr>
              <a:t>ሥርዓትን</a:t>
            </a:r>
            <a:r>
              <a:rPr lang="en-US" sz="23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Visual Geez Unicode" pitchFamily="2" charset="0"/>
                <a:cs typeface="Arial" pitchFamily="34" charset="0"/>
              </a:rPr>
              <a:t>መዘርዘርና</a:t>
            </a:r>
            <a:r>
              <a:rPr lang="en-US" sz="23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pitchFamily="34" charset="0"/>
              </a:rPr>
              <a:t>ማ</a:t>
            </a:r>
            <a:r>
              <a:rPr lang="en-US" sz="2300" dirty="0" err="1" smtClean="0">
                <a:latin typeface="Visual Geez Unicode" pitchFamily="2" charset="0"/>
                <a:cs typeface="Arial" pitchFamily="34" charset="0"/>
              </a:rPr>
              <a:t>ናበብ</a:t>
            </a:r>
            <a:endParaRPr lang="en-US" sz="2300" dirty="0">
              <a:latin typeface="Visual Geez Unicode" pitchFamily="2" charset="0"/>
              <a:cs typeface="Arial" pitchFamily="34" charset="0"/>
            </a:endParaRPr>
          </a:p>
          <a:p>
            <a:pPr marL="342900" lvl="1" indent="0" algn="just">
              <a:lnSpc>
                <a:spcPct val="150000"/>
              </a:lnSpc>
            </a:pPr>
            <a:r>
              <a:rPr lang="en-US" sz="23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pitchFamily="34" charset="0"/>
              </a:rPr>
              <a:t>ደንቡ</a:t>
            </a:r>
            <a:r>
              <a:rPr lang="en-US" sz="2300" dirty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2300" dirty="0" err="1">
                <a:latin typeface="Visual Geez Unicode" pitchFamily="2" charset="0"/>
                <a:cs typeface="Arial" pitchFamily="34" charset="0"/>
              </a:rPr>
              <a:t>ያለውን</a:t>
            </a:r>
            <a:r>
              <a:rPr lang="en-US" sz="23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pitchFamily="34" charset="0"/>
              </a:rPr>
              <a:t>መደበኛ</a:t>
            </a:r>
            <a:r>
              <a:rPr lang="en-US" sz="23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pitchFamily="34" charset="0"/>
              </a:rPr>
              <a:t>ብድር</a:t>
            </a:r>
            <a:r>
              <a:rPr lang="en-US" sz="23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pitchFamily="34" charset="0"/>
              </a:rPr>
              <a:t>ጨምሮ</a:t>
            </a:r>
            <a:r>
              <a:rPr lang="en-US" sz="23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pitchFamily="34" charset="0"/>
              </a:rPr>
              <a:t>ከግል</a:t>
            </a:r>
            <a:r>
              <a:rPr lang="en-US" sz="23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pitchFamily="34" charset="0"/>
              </a:rPr>
              <a:t>ባለሃብት</a:t>
            </a:r>
            <a:r>
              <a:rPr lang="en-US" sz="23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pitchFamily="34" charset="0"/>
              </a:rPr>
              <a:t>ጋር</a:t>
            </a:r>
            <a:r>
              <a:rPr lang="en-US" sz="23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pitchFamily="34" charset="0"/>
              </a:rPr>
              <a:t>የሚፈጸም</a:t>
            </a:r>
            <a:r>
              <a:rPr lang="en-US" sz="23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pitchFamily="34" charset="0"/>
              </a:rPr>
              <a:t>የሽርክና</a:t>
            </a:r>
            <a:r>
              <a:rPr lang="en-US" sz="23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pitchFamily="34" charset="0"/>
              </a:rPr>
              <a:t>ውል</a:t>
            </a:r>
            <a:r>
              <a:rPr lang="en-US" sz="23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pitchFamily="34" charset="0"/>
              </a:rPr>
              <a:t>እና</a:t>
            </a:r>
            <a:r>
              <a:rPr lang="en-US" sz="23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pitchFamily="34" charset="0"/>
              </a:rPr>
              <a:t>የቦንድ</a:t>
            </a:r>
            <a:r>
              <a:rPr lang="en-US" sz="23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pitchFamily="34" charset="0"/>
              </a:rPr>
              <a:t>ሽያጭ</a:t>
            </a:r>
            <a:r>
              <a:rPr lang="en-US" sz="23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pitchFamily="34" charset="0"/>
              </a:rPr>
              <a:t>ያካተተ</a:t>
            </a:r>
            <a:r>
              <a:rPr lang="en-US" sz="23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pitchFamily="34" charset="0"/>
              </a:rPr>
              <a:t>መሆን</a:t>
            </a:r>
            <a:r>
              <a:rPr lang="en-US" sz="23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300" dirty="0" err="1">
                <a:latin typeface="Visual Geez Unicode" pitchFamily="2" charset="0"/>
                <a:cs typeface="Arial" pitchFamily="34" charset="0"/>
              </a:rPr>
              <a:t>አለበት</a:t>
            </a:r>
            <a:r>
              <a:rPr lang="en-US" sz="2300" dirty="0">
                <a:latin typeface="Visual Geez Unicode" pitchFamily="2" charset="0"/>
                <a:cs typeface="Arial" pitchFamily="34" charset="0"/>
              </a:rPr>
              <a:t>፡፡  </a:t>
            </a:r>
            <a:endParaRPr lang="en-US" sz="2300" dirty="0" smtClean="0">
              <a:latin typeface="Visual Geez Unicode" pitchFamily="2" charset="0"/>
              <a:cs typeface="Arial" pitchFamily="34" charset="0"/>
            </a:endParaRPr>
          </a:p>
          <a:p>
            <a:pPr marL="342900" lvl="1" indent="0" algn="just">
              <a:lnSpc>
                <a:spcPct val="150000"/>
              </a:lnSpc>
            </a:pPr>
            <a:r>
              <a:rPr lang="en-US" sz="2300" dirty="0" smtClean="0">
                <a:latin typeface="Visual Geez Unicode" pitchFamily="2" charset="0"/>
              </a:rPr>
              <a:t>በአጠቃላይ </a:t>
            </a:r>
            <a:r>
              <a:rPr lang="en-US" sz="2300" dirty="0" err="1">
                <a:latin typeface="Visual Geez Unicode" pitchFamily="2" charset="0"/>
              </a:rPr>
              <a:t>ከተሞች</a:t>
            </a:r>
            <a:r>
              <a:rPr lang="en-US" sz="2300" dirty="0">
                <a:latin typeface="Visual Geez Unicode" pitchFamily="2" charset="0"/>
              </a:rPr>
              <a:t> </a:t>
            </a:r>
            <a:r>
              <a:rPr lang="en-US" sz="2300" dirty="0" err="1">
                <a:latin typeface="Visual Geez Unicode" pitchFamily="2" charset="0"/>
              </a:rPr>
              <a:t>ብድር</a:t>
            </a:r>
            <a:r>
              <a:rPr lang="en-US" sz="2300" dirty="0">
                <a:latin typeface="Visual Geez Unicode" pitchFamily="2" charset="0"/>
              </a:rPr>
              <a:t> </a:t>
            </a:r>
            <a:r>
              <a:rPr lang="en-US" sz="2300" dirty="0" err="1">
                <a:latin typeface="Visual Geez Unicode" pitchFamily="2" charset="0"/>
              </a:rPr>
              <a:t>ማግኘት</a:t>
            </a:r>
            <a:r>
              <a:rPr lang="en-US" sz="2300" dirty="0">
                <a:latin typeface="Visual Geez Unicode" pitchFamily="2" charset="0"/>
              </a:rPr>
              <a:t> </a:t>
            </a:r>
            <a:r>
              <a:rPr lang="en-US" sz="2300" dirty="0" err="1">
                <a:latin typeface="Visual Geez Unicode" pitchFamily="2" charset="0"/>
              </a:rPr>
              <a:t>እንዲችሉ</a:t>
            </a:r>
            <a:r>
              <a:rPr lang="en-US" sz="2300" dirty="0">
                <a:latin typeface="Visual Geez Unicode" pitchFamily="2" charset="0"/>
              </a:rPr>
              <a:t> </a:t>
            </a:r>
            <a:r>
              <a:rPr lang="en-US" sz="2300" dirty="0" err="1">
                <a:latin typeface="Visual Geez Unicode" pitchFamily="2" charset="0"/>
              </a:rPr>
              <a:t>የብድር</a:t>
            </a:r>
            <a:r>
              <a:rPr lang="en-US" sz="2300" dirty="0">
                <a:latin typeface="Visual Geez Unicode" pitchFamily="2" charset="0"/>
              </a:rPr>
              <a:t> </a:t>
            </a:r>
            <a:r>
              <a:rPr lang="en-US" sz="2300" dirty="0" err="1">
                <a:latin typeface="Visual Geez Unicode" pitchFamily="2" charset="0"/>
              </a:rPr>
              <a:t>ሥርዓቱ</a:t>
            </a:r>
            <a:r>
              <a:rPr lang="en-US" sz="2300" dirty="0">
                <a:latin typeface="Visual Geez Unicode" pitchFamily="2" charset="0"/>
              </a:rPr>
              <a:t> </a:t>
            </a:r>
            <a:r>
              <a:rPr lang="en-US" sz="2300" dirty="0" err="1">
                <a:latin typeface="Visual Geez Unicode" pitchFamily="2" charset="0"/>
              </a:rPr>
              <a:t>በመጀመሪያ</a:t>
            </a:r>
            <a:r>
              <a:rPr lang="en-US" sz="2300" dirty="0">
                <a:latin typeface="Visual Geez Unicode" pitchFamily="2" charset="0"/>
              </a:rPr>
              <a:t> </a:t>
            </a:r>
            <a:r>
              <a:rPr lang="en-US" sz="2300" dirty="0" err="1">
                <a:latin typeface="Visual Geez Unicode" pitchFamily="2" charset="0"/>
              </a:rPr>
              <a:t>የሕግ</a:t>
            </a:r>
            <a:r>
              <a:rPr lang="en-US" sz="2300" dirty="0">
                <a:latin typeface="Visual Geez Unicode" pitchFamily="2" charset="0"/>
              </a:rPr>
              <a:t> </a:t>
            </a:r>
            <a:r>
              <a:rPr lang="en-US" sz="2300" dirty="0" err="1">
                <a:latin typeface="Visual Geez Unicode" pitchFamily="2" charset="0"/>
              </a:rPr>
              <a:t>መሠረት</a:t>
            </a:r>
            <a:r>
              <a:rPr lang="en-US" sz="2300" dirty="0">
                <a:latin typeface="Visual Geez Unicode" pitchFamily="2" charset="0"/>
              </a:rPr>
              <a:t> </a:t>
            </a:r>
            <a:r>
              <a:rPr lang="en-US" sz="2300" dirty="0" err="1" smtClean="0">
                <a:latin typeface="Visual Geez Unicode" pitchFamily="2" charset="0"/>
              </a:rPr>
              <a:t>እንዲኖረው</a:t>
            </a:r>
            <a:r>
              <a:rPr lang="en-US" sz="2300" dirty="0" smtClean="0">
                <a:latin typeface="Visual Geez Unicode" pitchFamily="2" charset="0"/>
              </a:rPr>
              <a:t> </a:t>
            </a:r>
            <a:r>
              <a:rPr lang="en-US" sz="2300" dirty="0" err="1" smtClean="0">
                <a:latin typeface="Visual Geez Unicode" pitchFamily="2" charset="0"/>
              </a:rPr>
              <a:t>ወደ</a:t>
            </a:r>
            <a:r>
              <a:rPr lang="en-US" sz="2300" dirty="0" smtClean="0">
                <a:latin typeface="Visual Geez Unicode" pitchFamily="2" charset="0"/>
              </a:rPr>
              <a:t> </a:t>
            </a:r>
            <a:r>
              <a:rPr lang="en-US" sz="2300" dirty="0" err="1" smtClean="0">
                <a:latin typeface="Visual Geez Unicode" pitchFamily="2" charset="0"/>
              </a:rPr>
              <a:t>ፊት</a:t>
            </a:r>
            <a:r>
              <a:rPr lang="en-US" sz="2300" dirty="0" smtClean="0">
                <a:latin typeface="Visual Geez Unicode" pitchFamily="2" charset="0"/>
              </a:rPr>
              <a:t>  </a:t>
            </a:r>
            <a:r>
              <a:rPr lang="en-US" sz="2300" dirty="0" err="1">
                <a:latin typeface="Visual Geez Unicode" pitchFamily="2" charset="0"/>
              </a:rPr>
              <a:t>ገንዘብ</a:t>
            </a:r>
            <a:r>
              <a:rPr lang="en-US" sz="2300" dirty="0">
                <a:latin typeface="Visual Geez Unicode" pitchFamily="2" charset="0"/>
              </a:rPr>
              <a:t>  </a:t>
            </a:r>
            <a:r>
              <a:rPr lang="en-US" sz="2300" dirty="0" err="1" smtClean="0">
                <a:latin typeface="Visual Geez Unicode" pitchFamily="2" charset="0"/>
              </a:rPr>
              <a:t>ሚኒስቴር</a:t>
            </a:r>
            <a:r>
              <a:rPr lang="en-US" sz="2300" dirty="0" smtClean="0">
                <a:latin typeface="Visual Geez Unicode" pitchFamily="2" charset="0"/>
              </a:rPr>
              <a:t> </a:t>
            </a:r>
            <a:r>
              <a:rPr lang="en-US" sz="2300" dirty="0" err="1">
                <a:latin typeface="Visual Geez Unicode" pitchFamily="2" charset="0"/>
              </a:rPr>
              <a:t>በሚያወጣዉ</a:t>
            </a:r>
            <a:r>
              <a:rPr lang="en-US" sz="2300" dirty="0">
                <a:latin typeface="Visual Geez Unicode" pitchFamily="2" charset="0"/>
              </a:rPr>
              <a:t> </a:t>
            </a:r>
            <a:r>
              <a:rPr lang="en-US" sz="2300" dirty="0" err="1">
                <a:latin typeface="Visual Geez Unicode" pitchFamily="2" charset="0"/>
              </a:rPr>
              <a:t>ህግና</a:t>
            </a:r>
            <a:r>
              <a:rPr lang="en-US" sz="2300" dirty="0">
                <a:latin typeface="Visual Geez Unicode" pitchFamily="2" charset="0"/>
              </a:rPr>
              <a:t> </a:t>
            </a:r>
            <a:r>
              <a:rPr lang="en-US" sz="2300" dirty="0" err="1">
                <a:latin typeface="Visual Geez Unicode" pitchFamily="2" charset="0"/>
              </a:rPr>
              <a:t>መመሪያ</a:t>
            </a:r>
            <a:r>
              <a:rPr lang="en-US" sz="2300" dirty="0">
                <a:latin typeface="Visual Geez Unicode" pitchFamily="2" charset="0"/>
              </a:rPr>
              <a:t> </a:t>
            </a:r>
            <a:r>
              <a:rPr lang="en-US" sz="2300" dirty="0" err="1">
                <a:latin typeface="Visual Geez Unicode" pitchFamily="2" charset="0"/>
              </a:rPr>
              <a:t>መሰረት</a:t>
            </a:r>
            <a:r>
              <a:rPr lang="en-US" sz="2300" dirty="0">
                <a:latin typeface="Visual Geez Unicode" pitchFamily="2" charset="0"/>
              </a:rPr>
              <a:t> </a:t>
            </a:r>
            <a:r>
              <a:rPr lang="en-US" sz="2300" dirty="0" err="1">
                <a:latin typeface="Visual Geez Unicode" pitchFamily="2" charset="0"/>
              </a:rPr>
              <a:t>ተፈጻሚ</a:t>
            </a:r>
            <a:r>
              <a:rPr lang="en-US" sz="2300" dirty="0">
                <a:latin typeface="Visual Geez Unicode" pitchFamily="2" charset="0"/>
              </a:rPr>
              <a:t> </a:t>
            </a:r>
            <a:r>
              <a:rPr lang="en-US" sz="2300" dirty="0" err="1">
                <a:latin typeface="Visual Geez Unicode" pitchFamily="2" charset="0"/>
              </a:rPr>
              <a:t>እንዲሆን</a:t>
            </a:r>
            <a:r>
              <a:rPr lang="en-US" sz="2300" dirty="0">
                <a:latin typeface="Visual Geez Unicode" pitchFamily="2" charset="0"/>
              </a:rPr>
              <a:t> </a:t>
            </a:r>
            <a:r>
              <a:rPr lang="en-US" sz="2300" dirty="0" err="1">
                <a:latin typeface="Visual Geez Unicode" pitchFamily="2" charset="0"/>
              </a:rPr>
              <a:t>ማድረግ</a:t>
            </a:r>
            <a:r>
              <a:rPr lang="en-US" sz="2300" dirty="0">
                <a:latin typeface="Visual Geez Unicode" pitchFamily="2" charset="0"/>
              </a:rPr>
              <a:t> </a:t>
            </a:r>
            <a:r>
              <a:rPr lang="en-US" sz="2300" dirty="0" err="1" smtClean="0">
                <a:latin typeface="Visual Geez Unicode" pitchFamily="2" charset="0"/>
              </a:rPr>
              <a:t>ነው</a:t>
            </a:r>
            <a:r>
              <a:rPr lang="en-US" sz="2300" dirty="0" smtClean="0">
                <a:latin typeface="Visual Geez Unicode" pitchFamily="2" charset="0"/>
              </a:rPr>
              <a:t>፡፡</a:t>
            </a:r>
            <a:endParaRPr lang="en-US" sz="2300" dirty="0" smtClean="0">
              <a:latin typeface="Visual Geez Unicode" pitchFamily="2" charset="0"/>
              <a:cs typeface="Arial" pitchFamily="34" charset="0"/>
            </a:endParaRPr>
          </a:p>
          <a:p>
            <a:pPr marL="342900" lvl="1" indent="0" algn="just">
              <a:lnSpc>
                <a:spcPct val="150000"/>
              </a:lnSpc>
            </a:pP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1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77200" cy="1066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ለከተማ</a:t>
            </a:r>
            <a:r>
              <a:rPr lang="en-US" sz="2700" b="1" dirty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ልማት</a:t>
            </a:r>
            <a:r>
              <a:rPr lang="en-US" sz="2700" b="1" dirty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ዘመናዊ</a:t>
            </a:r>
            <a:r>
              <a:rPr lang="en-US" sz="2700" b="1" dirty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 </a:t>
            </a:r>
            <a:r>
              <a:rPr lang="en-US" sz="2700" b="1" dirty="0" err="1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የብድር</a:t>
            </a:r>
            <a:r>
              <a:rPr lang="en-US" sz="2700" b="1" dirty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 </a:t>
            </a:r>
            <a:r>
              <a:rPr lang="en-US" sz="2700" b="1" dirty="0" err="1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ፋይናንስ</a:t>
            </a:r>
            <a:r>
              <a:rPr lang="en-US" sz="2700" b="1" dirty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ሥርዓት</a:t>
            </a:r>
            <a:r>
              <a:rPr lang="en-US" sz="2700" b="1" dirty="0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የቀጠለ</a:t>
            </a:r>
            <a:r>
              <a:rPr lang="en-US" sz="3600" b="1" dirty="0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…..</a:t>
            </a:r>
            <a:r>
              <a:rPr lang="en-US" sz="3600" b="1" dirty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</a:br>
            <a:endParaRPr lang="en-US" dirty="0">
              <a:solidFill>
                <a:srgbClr val="FF0000"/>
              </a:solidFill>
              <a:latin typeface="Visual Geez Unicod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371600"/>
            <a:ext cx="749808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i="1" dirty="0" smtClean="0">
                <a:solidFill>
                  <a:srgbClr val="FF0000"/>
                </a:solidFill>
                <a:latin typeface="Visual Geez Unicode" pitchFamily="2" charset="0"/>
              </a:rPr>
              <a:t>6.4.1.  </a:t>
            </a:r>
            <a:r>
              <a:rPr lang="en-US" sz="1800" dirty="0" err="1" smtClean="0">
                <a:solidFill>
                  <a:srgbClr val="FF0000"/>
                </a:solidFill>
                <a:latin typeface="Visual Geez Unicode" pitchFamily="2" charset="0"/>
              </a:rPr>
              <a:t>የከተሞች</a:t>
            </a:r>
            <a:r>
              <a:rPr lang="en-US" sz="1800" dirty="0" smtClean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Visual Geez Unicode" pitchFamily="2" charset="0"/>
              </a:rPr>
              <a:t>የመበደር</a:t>
            </a:r>
            <a:r>
              <a:rPr lang="en-US" sz="1800" dirty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Visual Geez Unicode" pitchFamily="2" charset="0"/>
              </a:rPr>
              <a:t>መብት</a:t>
            </a:r>
            <a:r>
              <a:rPr lang="en-US" sz="1800" dirty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Visual Geez Unicode" pitchFamily="2" charset="0"/>
              </a:rPr>
              <a:t>የሚወሰንበት</a:t>
            </a:r>
            <a:r>
              <a:rPr lang="en-US" sz="1800" dirty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Visual Geez Unicode" pitchFamily="2" charset="0"/>
              </a:rPr>
              <a:t>ህግ</a:t>
            </a:r>
            <a:r>
              <a:rPr lang="en-US" sz="1800" dirty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Visual Geez Unicode" pitchFamily="2" charset="0"/>
              </a:rPr>
              <a:t>በዝቅተኛ</a:t>
            </a:r>
            <a:r>
              <a:rPr lang="en-US" sz="1800" dirty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Visual Geez Unicode" pitchFamily="2" charset="0"/>
              </a:rPr>
              <a:t>ማካተት</a:t>
            </a:r>
            <a:r>
              <a:rPr lang="en-US" sz="1800" dirty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Visual Geez Unicode" pitchFamily="2" charset="0"/>
              </a:rPr>
              <a:t>ያለበት</a:t>
            </a:r>
            <a:endParaRPr lang="en-US" sz="1800" dirty="0" smtClean="0">
              <a:solidFill>
                <a:srgbClr val="FF0000"/>
              </a:solidFill>
              <a:latin typeface="Visual Geez Unicode" pitchFamily="2" charset="0"/>
            </a:endParaRPr>
          </a:p>
          <a:p>
            <a:pPr lvl="2">
              <a:lnSpc>
                <a:spcPct val="150000"/>
              </a:lnSpc>
            </a:pPr>
            <a:r>
              <a:rPr lang="en-US" sz="1600" dirty="0" err="1">
                <a:latin typeface="Visual Geez Unicode" pitchFamily="2" charset="0"/>
                <a:cs typeface="Arial" charset="0"/>
              </a:rPr>
              <a:t>በብድር</a:t>
            </a:r>
            <a:r>
              <a:rPr lang="en-US" sz="1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charset="0"/>
              </a:rPr>
              <a:t>የተገኘ</a:t>
            </a:r>
            <a:r>
              <a:rPr lang="en-US" sz="1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charset="0"/>
              </a:rPr>
              <a:t>ገንዘብ</a:t>
            </a:r>
            <a:r>
              <a:rPr lang="en-US" sz="1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charset="0"/>
              </a:rPr>
              <a:t>መዋል</a:t>
            </a:r>
            <a:r>
              <a:rPr lang="en-US" sz="1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charset="0"/>
              </a:rPr>
              <a:t>ያለበት</a:t>
            </a:r>
            <a:r>
              <a:rPr lang="en-US" sz="1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charset="0"/>
              </a:rPr>
              <a:t>ለካፒታል</a:t>
            </a:r>
            <a:r>
              <a:rPr lang="en-US" sz="1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charset="0"/>
              </a:rPr>
              <a:t>ወጪ</a:t>
            </a:r>
            <a:r>
              <a:rPr lang="en-US" sz="1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charset="0"/>
              </a:rPr>
              <a:t>መሸፈኛ</a:t>
            </a:r>
            <a:r>
              <a:rPr lang="en-US" sz="1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charset="0"/>
              </a:rPr>
              <a:t>ብቻ</a:t>
            </a:r>
            <a:r>
              <a:rPr lang="en-US" sz="1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charset="0"/>
              </a:rPr>
              <a:t>መሆን</a:t>
            </a:r>
            <a:r>
              <a:rPr lang="en-US" sz="1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1600" dirty="0" err="1" smtClean="0">
                <a:latin typeface="Visual Geez Unicode" pitchFamily="2" charset="0"/>
                <a:cs typeface="Arial" charset="0"/>
              </a:rPr>
              <a:t>አለበት</a:t>
            </a:r>
            <a:endParaRPr lang="en-US" sz="1600" dirty="0" smtClean="0">
              <a:latin typeface="Visual Geez Unicode" pitchFamily="2" charset="0"/>
              <a:cs typeface="Arial" charset="0"/>
            </a:endParaRPr>
          </a:p>
          <a:p>
            <a:pPr lvl="2">
              <a:lnSpc>
                <a:spcPct val="150000"/>
              </a:lnSpc>
            </a:pPr>
            <a:r>
              <a:rPr lang="en-US" sz="1600" dirty="0" smtClean="0">
                <a:latin typeface="Visual Geez Unicode" pitchFamily="2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charset="0"/>
              </a:rPr>
              <a:t>ጠቅላላ</a:t>
            </a:r>
            <a:r>
              <a:rPr lang="en-US" sz="1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charset="0"/>
              </a:rPr>
              <a:t>የዕዳ</a:t>
            </a:r>
            <a:r>
              <a:rPr lang="en-US" sz="1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charset="0"/>
              </a:rPr>
              <a:t>መጠን</a:t>
            </a:r>
            <a:r>
              <a:rPr lang="en-US" sz="1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charset="0"/>
              </a:rPr>
              <a:t>ከተማው</a:t>
            </a:r>
            <a:r>
              <a:rPr lang="en-US" sz="1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charset="0"/>
              </a:rPr>
              <a:t>በዓመት</a:t>
            </a:r>
            <a:r>
              <a:rPr lang="en-US" sz="1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charset="0"/>
              </a:rPr>
              <a:t>ከሚሰበስበው</a:t>
            </a:r>
            <a:r>
              <a:rPr lang="en-US" sz="1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charset="0"/>
              </a:rPr>
              <a:t>ገቢ</a:t>
            </a:r>
            <a:r>
              <a:rPr lang="en-US" sz="1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charset="0"/>
              </a:rPr>
              <a:t>በላይ</a:t>
            </a:r>
            <a:r>
              <a:rPr lang="en-US" sz="1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charset="0"/>
              </a:rPr>
              <a:t>መሆን</a:t>
            </a:r>
            <a:r>
              <a:rPr lang="en-US" sz="1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charset="0"/>
              </a:rPr>
              <a:t>አይችልም</a:t>
            </a:r>
            <a:r>
              <a:rPr lang="en-US" sz="1600" dirty="0">
                <a:latin typeface="Visual Geez Unicode" pitchFamily="2" charset="0"/>
                <a:cs typeface="Arial" charset="0"/>
              </a:rPr>
              <a:t>፡፡</a:t>
            </a:r>
          </a:p>
          <a:p>
            <a:pPr lvl="2">
              <a:lnSpc>
                <a:spcPct val="150000"/>
              </a:lnSpc>
            </a:pPr>
            <a:r>
              <a:rPr lang="en-US" sz="1600" dirty="0" smtClean="0">
                <a:latin typeface="Visual Geez Unicode" pitchFamily="2" charset="0"/>
              </a:rPr>
              <a:t>  </a:t>
            </a:r>
            <a:r>
              <a:rPr lang="en-US" sz="1600" dirty="0" err="1">
                <a:latin typeface="Visual Geez Unicode" pitchFamily="2" charset="0"/>
                <a:cs typeface="Arial" charset="0"/>
              </a:rPr>
              <a:t>በከተማ</a:t>
            </a:r>
            <a:r>
              <a:rPr lang="en-US" sz="1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charset="0"/>
              </a:rPr>
              <a:t>ሕዝብ</a:t>
            </a:r>
            <a:r>
              <a:rPr lang="en-US" sz="1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charset="0"/>
              </a:rPr>
              <a:t>ተወካዮች</a:t>
            </a:r>
            <a:r>
              <a:rPr lang="en-US" sz="1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charset="0"/>
              </a:rPr>
              <a:t>ምክር</a:t>
            </a:r>
            <a:r>
              <a:rPr lang="en-US" sz="1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charset="0"/>
              </a:rPr>
              <a:t>ቤት</a:t>
            </a:r>
            <a:r>
              <a:rPr lang="en-US" sz="1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charset="0"/>
              </a:rPr>
              <a:t>እስካልጸደቀ</a:t>
            </a:r>
            <a:r>
              <a:rPr lang="en-US" sz="1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charset="0"/>
              </a:rPr>
              <a:t>ድረስ</a:t>
            </a:r>
            <a:r>
              <a:rPr lang="en-US" sz="1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charset="0"/>
              </a:rPr>
              <a:t>ማንኛውም</a:t>
            </a:r>
            <a:r>
              <a:rPr lang="en-US" sz="1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charset="0"/>
              </a:rPr>
              <a:t>በክልል</a:t>
            </a:r>
            <a:r>
              <a:rPr lang="en-US" sz="1600" dirty="0">
                <a:latin typeface="Visual Geez Unicode" pitchFamily="2" charset="0"/>
                <a:cs typeface="Arial" charset="0"/>
              </a:rPr>
              <a:t>/</a:t>
            </a:r>
            <a:r>
              <a:rPr lang="en-US" sz="1600" dirty="0" err="1">
                <a:latin typeface="Visual Geez Unicode" pitchFamily="2" charset="0"/>
                <a:cs typeface="Arial" charset="0"/>
              </a:rPr>
              <a:t>ፌደራል</a:t>
            </a:r>
            <a:r>
              <a:rPr lang="en-US" sz="1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charset="0"/>
              </a:rPr>
              <a:t>መንግስት</a:t>
            </a:r>
            <a:r>
              <a:rPr lang="en-US" sz="1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charset="0"/>
              </a:rPr>
              <a:t>ሊረጋገጥና</a:t>
            </a:r>
            <a:r>
              <a:rPr lang="en-US" sz="1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charset="0"/>
              </a:rPr>
              <a:t>ዋስትና</a:t>
            </a:r>
            <a:r>
              <a:rPr lang="en-US" sz="1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charset="0"/>
              </a:rPr>
              <a:t>ሊሰጠው</a:t>
            </a:r>
            <a:r>
              <a:rPr lang="en-US" sz="1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charset="0"/>
              </a:rPr>
              <a:t>አይችልም</a:t>
            </a:r>
            <a:r>
              <a:rPr lang="en-US" sz="1600" dirty="0">
                <a:latin typeface="Visual Geez Unicode" pitchFamily="2" charset="0"/>
                <a:cs typeface="Arial" charset="0"/>
              </a:rPr>
              <a:t>፡፡</a:t>
            </a:r>
          </a:p>
          <a:p>
            <a:pPr lvl="2">
              <a:lnSpc>
                <a:spcPct val="150000"/>
              </a:lnSpc>
            </a:pPr>
            <a:r>
              <a:rPr lang="en-US" sz="1600" dirty="0" err="1">
                <a:latin typeface="Visual Geez Unicode" pitchFamily="2" charset="0"/>
                <a:cs typeface="Arial" charset="0"/>
              </a:rPr>
              <a:t>ሁሉም</a:t>
            </a:r>
            <a:r>
              <a:rPr lang="en-US" sz="1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charset="0"/>
              </a:rPr>
              <a:t>ብድሮች</a:t>
            </a:r>
            <a:r>
              <a:rPr lang="en-US" sz="1600" dirty="0">
                <a:latin typeface="Visual Geez Unicode" pitchFamily="2" charset="0"/>
                <a:cs typeface="Arial" charset="0"/>
              </a:rPr>
              <a:t>  </a:t>
            </a:r>
            <a:r>
              <a:rPr lang="en-US" sz="1600" dirty="0" err="1" smtClean="0">
                <a:latin typeface="Visual Geez Unicode" pitchFamily="2" charset="0"/>
                <a:cs typeface="Arial" charset="0"/>
              </a:rPr>
              <a:t>በገንዘብ</a:t>
            </a:r>
            <a:r>
              <a:rPr lang="en-US" sz="16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1600" dirty="0" err="1" smtClean="0">
                <a:latin typeface="Visual Geez Unicode" pitchFamily="2" charset="0"/>
                <a:cs typeface="Arial" charset="0"/>
              </a:rPr>
              <a:t>ሚኒስቴር</a:t>
            </a:r>
            <a:r>
              <a:rPr lang="en-US" sz="1600" dirty="0" smtClean="0">
                <a:latin typeface="Visual Geez Unicode" pitchFamily="2" charset="0"/>
                <a:cs typeface="Arial" charset="0"/>
              </a:rPr>
              <a:t>  </a:t>
            </a:r>
            <a:r>
              <a:rPr lang="en-US" sz="1600" dirty="0" err="1">
                <a:latin typeface="Visual Geez Unicode" pitchFamily="2" charset="0"/>
                <a:cs typeface="Arial" charset="0"/>
              </a:rPr>
              <a:t>ተቀባይነት</a:t>
            </a:r>
            <a:r>
              <a:rPr lang="en-US" sz="1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charset="0"/>
              </a:rPr>
              <a:t>አግኝተው</a:t>
            </a:r>
            <a:r>
              <a:rPr lang="en-US" sz="1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charset="0"/>
              </a:rPr>
              <a:t>የጸደቁ</a:t>
            </a:r>
            <a:r>
              <a:rPr lang="en-US" sz="1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charset="0"/>
              </a:rPr>
              <a:t>መሆን</a:t>
            </a:r>
            <a:r>
              <a:rPr lang="en-US" sz="1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1600" dirty="0" err="1">
                <a:latin typeface="Visual Geez Unicode" pitchFamily="2" charset="0"/>
                <a:cs typeface="Arial" charset="0"/>
              </a:rPr>
              <a:t>አለባቸው</a:t>
            </a:r>
            <a:r>
              <a:rPr lang="en-US" sz="1600" dirty="0" smtClean="0">
                <a:latin typeface="Visual Geez Unicode" pitchFamily="2" charset="0"/>
              </a:rPr>
              <a:t>       </a:t>
            </a:r>
          </a:p>
          <a:p>
            <a:pPr lvl="2">
              <a:lnSpc>
                <a:spcPct val="150000"/>
              </a:lnSpc>
            </a:pPr>
            <a:r>
              <a:rPr lang="en-US" sz="1600" dirty="0" err="1" smtClean="0">
                <a:latin typeface="Visual Geez Unicode" pitchFamily="2" charset="0"/>
              </a:rPr>
              <a:t>ለመበደር</a:t>
            </a:r>
            <a:r>
              <a:rPr lang="en-US" sz="1600" dirty="0" smtClean="0">
                <a:latin typeface="Visual Geez Unicode" pitchFamily="2" charset="0"/>
              </a:rPr>
              <a:t>  </a:t>
            </a:r>
            <a:r>
              <a:rPr lang="en-US" sz="1600" dirty="0" err="1" smtClean="0">
                <a:latin typeface="Visual Geez Unicode" pitchFamily="2" charset="0"/>
              </a:rPr>
              <a:t>ብቁ</a:t>
            </a:r>
            <a:r>
              <a:rPr lang="en-US" sz="1600" dirty="0" smtClean="0">
                <a:latin typeface="Visual Geez Unicode" pitchFamily="2" charset="0"/>
              </a:rPr>
              <a:t> </a:t>
            </a:r>
            <a:r>
              <a:rPr lang="en-US" sz="2000" dirty="0" smtClean="0">
                <a:latin typeface="Visual Geez Unicode" pitchFamily="2" charset="0"/>
              </a:rPr>
              <a:t>(</a:t>
            </a:r>
            <a:r>
              <a:rPr lang="en-US" sz="2000" dirty="0" smtClean="0">
                <a:solidFill>
                  <a:srgbClr val="0070C0"/>
                </a:solidFill>
                <a:latin typeface="Visual Geez Unicode" pitchFamily="2" charset="0"/>
              </a:rPr>
              <a:t>creditworthy </a:t>
            </a:r>
            <a:r>
              <a:rPr lang="en-US" sz="1600" dirty="0" smtClean="0">
                <a:latin typeface="Visual Geez Unicode" pitchFamily="2" charset="0"/>
              </a:rPr>
              <a:t>) </a:t>
            </a:r>
            <a:r>
              <a:rPr lang="en-US" sz="1600" dirty="0" err="1">
                <a:latin typeface="Visual Geez Unicode" pitchFamily="2" charset="0"/>
              </a:rPr>
              <a:t>መሆናቸዉን</a:t>
            </a:r>
            <a:r>
              <a:rPr lang="en-US" sz="1600" dirty="0" smtClean="0">
                <a:latin typeface="Visual Geez Unicode" pitchFamily="2" charset="0"/>
              </a:rPr>
              <a:t>  </a:t>
            </a:r>
            <a:r>
              <a:rPr lang="en-US" sz="1600" dirty="0" err="1" smtClean="0">
                <a:latin typeface="Visual Geez Unicode" pitchFamily="2" charset="0"/>
              </a:rPr>
              <a:t>በገለልተኛ</a:t>
            </a:r>
            <a:r>
              <a:rPr lang="en-US" sz="1600" dirty="0" smtClean="0">
                <a:latin typeface="Visual Geez Unicode" pitchFamily="2" charset="0"/>
              </a:rPr>
              <a:t>   </a:t>
            </a:r>
            <a:r>
              <a:rPr lang="en-US" sz="1600" dirty="0" err="1" smtClean="0">
                <a:latin typeface="Visual Geez Unicode" pitchFamily="2" charset="0"/>
              </a:rPr>
              <a:t>አካል</a:t>
            </a:r>
            <a:r>
              <a:rPr lang="en-US" sz="1600" dirty="0" smtClean="0">
                <a:latin typeface="Visual Geez Unicode" pitchFamily="2" charset="0"/>
              </a:rPr>
              <a:t>  </a:t>
            </a:r>
            <a:r>
              <a:rPr lang="en-US" sz="1600" dirty="0" err="1" smtClean="0">
                <a:latin typeface="Visual Geez Unicode" pitchFamily="2" charset="0"/>
              </a:rPr>
              <a:t>የተረጋገጠ</a:t>
            </a:r>
            <a:r>
              <a:rPr lang="en-US" sz="1600" dirty="0" smtClean="0">
                <a:latin typeface="Visual Geez Unicode" pitchFamily="2" charset="0"/>
              </a:rPr>
              <a:t>  </a:t>
            </a:r>
            <a:r>
              <a:rPr lang="en-US" sz="1600" dirty="0" err="1" smtClean="0">
                <a:latin typeface="Visual Geez Unicode" pitchFamily="2" charset="0"/>
              </a:rPr>
              <a:t>ማስረጃ</a:t>
            </a:r>
            <a:r>
              <a:rPr lang="en-US" sz="1600" dirty="0" smtClean="0">
                <a:latin typeface="Visual Geez Unicode" pitchFamily="2" charset="0"/>
              </a:rPr>
              <a:t>  </a:t>
            </a:r>
            <a:r>
              <a:rPr lang="en-US" sz="1600" dirty="0" err="1" smtClean="0">
                <a:latin typeface="Visual Geez Unicode" pitchFamily="2" charset="0"/>
              </a:rPr>
              <a:t>ማቅረብ</a:t>
            </a:r>
            <a:r>
              <a:rPr lang="en-US" sz="1600" dirty="0" smtClean="0">
                <a:latin typeface="Visual Geez Unicode" pitchFamily="2" charset="0"/>
              </a:rPr>
              <a:t>  </a:t>
            </a:r>
            <a:r>
              <a:rPr lang="en-US" sz="1600" dirty="0" err="1" smtClean="0">
                <a:latin typeface="Visual Geez Unicode" pitchFamily="2" charset="0"/>
              </a:rPr>
              <a:t>አለባቸዉ</a:t>
            </a:r>
            <a:r>
              <a:rPr lang="en-US" sz="1600" dirty="0" smtClean="0">
                <a:latin typeface="Visual Geez Unicode" pitchFamily="2" charset="0"/>
              </a:rPr>
              <a:t> </a:t>
            </a:r>
            <a:r>
              <a:rPr lang="en-US" sz="1400" dirty="0" smtClean="0">
                <a:latin typeface="Visual Geez Unicode" pitchFamily="2" charset="0"/>
              </a:rPr>
              <a:t>፡፡</a:t>
            </a:r>
          </a:p>
        </p:txBody>
      </p:sp>
    </p:spTree>
    <p:extLst>
      <p:ext uri="{BB962C8B-B14F-4D97-AF65-F5344CB8AC3E}">
        <p14:creationId xmlns:p14="http://schemas.microsoft.com/office/powerpoint/2010/main" val="15971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62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መግቢያ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800" b="1" dirty="0">
              <a:latin typeface="Visual Geez Unicod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66800"/>
            <a:ext cx="7391400" cy="5333999"/>
          </a:xfrm>
        </p:spPr>
        <p:txBody>
          <a:bodyPr>
            <a:normAutofit fontScale="92500" lnSpcReduction="10000"/>
          </a:bodyPr>
          <a:lstStyle/>
          <a:p>
            <a:pPr marL="539496" lvl="1" indent="-265176" algn="just">
              <a:lnSpc>
                <a:spcPct val="150000"/>
              </a:lnSpc>
              <a:buFont typeface="Wingdings 2"/>
              <a:buChar char=""/>
              <a:defRPr/>
            </a:pPr>
            <a:r>
              <a:rPr lang="en-US" sz="1600" b="1" dirty="0" err="1">
                <a:solidFill>
                  <a:srgbClr val="00B050"/>
                </a:solidFill>
                <a:latin typeface="Visual Geez Unicode" pitchFamily="2" charset="0"/>
                <a:cs typeface="Arial" pitchFamily="34" charset="0"/>
              </a:rPr>
              <a:t>ከተሜነትና</a:t>
            </a:r>
            <a:r>
              <a:rPr lang="en-US" sz="1600" b="1" dirty="0">
                <a:solidFill>
                  <a:srgbClr val="00B050"/>
                </a:solidFill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B050"/>
                </a:solidFill>
                <a:latin typeface="Visual Geez Unicode" pitchFamily="2" charset="0"/>
                <a:cs typeface="Arial" pitchFamily="34" charset="0"/>
              </a:rPr>
              <a:t>ትልቅ</a:t>
            </a:r>
            <a:r>
              <a:rPr lang="en-US" sz="1600" b="1" dirty="0">
                <a:solidFill>
                  <a:srgbClr val="00B050"/>
                </a:solidFill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B050"/>
                </a:solidFill>
                <a:latin typeface="Visual Geez Unicode" pitchFamily="2" charset="0"/>
                <a:cs typeface="Arial" pitchFamily="34" charset="0"/>
              </a:rPr>
              <a:t>ተስፋ</a:t>
            </a:r>
            <a:r>
              <a:rPr lang="en-US" sz="1600" b="1" dirty="0">
                <a:solidFill>
                  <a:srgbClr val="00B050"/>
                </a:solidFill>
                <a:latin typeface="Visual Geez Unicode" pitchFamily="2" charset="0"/>
                <a:cs typeface="Arial" pitchFamily="34" charset="0"/>
              </a:rPr>
              <a:t> </a:t>
            </a:r>
          </a:p>
          <a:p>
            <a:pPr marL="1099566" lvl="3" indent="-285750" algn="just">
              <a:lnSpc>
                <a:spcPct val="150000"/>
              </a:lnSpc>
              <a:buClr>
                <a:schemeClr val="accent2">
                  <a:tint val="85000"/>
                  <a:satMod val="285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አነስተኛ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ቆዳ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ስፋት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በርካታ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ሕዝብ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 </a:t>
            </a:r>
          </a:p>
          <a:p>
            <a:pPr marL="1099566" lvl="3" indent="-285750" algn="just">
              <a:lnSpc>
                <a:spcPct val="150000"/>
              </a:lnSpc>
              <a:buClr>
                <a:schemeClr val="accent2">
                  <a:tint val="85000"/>
                  <a:satMod val="285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ለሀገራዊ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ኢኮኖሚ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ያላቸው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ድርሻ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ከ60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በመቶ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በላይ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መሆኑ</a:t>
            </a:r>
            <a:endParaRPr lang="en-US" sz="1800" dirty="0">
              <a:latin typeface="Visual Geez Unicode" pitchFamily="2" charset="0"/>
              <a:cs typeface="Arial" pitchFamily="34" charset="0"/>
            </a:endParaRPr>
          </a:p>
          <a:p>
            <a:pPr marL="1099566" lvl="3" indent="-285750" algn="just">
              <a:lnSpc>
                <a:spcPct val="150000"/>
              </a:lnSpc>
              <a:buClr>
                <a:schemeClr val="accent2">
                  <a:tint val="85000"/>
                  <a:satMod val="285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dirty="0" err="1">
                <a:latin typeface="Visual Geez Unicode" pitchFamily="2" charset="0"/>
              </a:rPr>
              <a:t>አሁን</a:t>
            </a:r>
            <a:r>
              <a:rPr lang="en-US" sz="1800" dirty="0">
                <a:latin typeface="Visual Geez Unicode" pitchFamily="2" charset="0"/>
              </a:rPr>
              <a:t>  </a:t>
            </a:r>
            <a:r>
              <a:rPr lang="en-US" sz="1800" dirty="0" err="1">
                <a:latin typeface="Visual Geez Unicode" pitchFamily="2" charset="0"/>
              </a:rPr>
              <a:t>ላይ</a:t>
            </a:r>
            <a:r>
              <a:rPr lang="en-US" sz="1800" dirty="0">
                <a:latin typeface="Visual Geez Unicode" pitchFamily="2" charset="0"/>
              </a:rPr>
              <a:t>  </a:t>
            </a:r>
            <a:r>
              <a:rPr lang="en-US" sz="1800" dirty="0" err="1">
                <a:latin typeface="Visual Geez Unicode" pitchFamily="2" charset="0"/>
              </a:rPr>
              <a:t>አገራችን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ለያዘችው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የብልፅግና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ጉዞ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ስኬት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ለሀገሪቱ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እድገት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መገለጫ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ሆኖ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 smtClean="0">
                <a:latin typeface="Visual Geez Unicode" pitchFamily="2" charset="0"/>
              </a:rPr>
              <a:t>የመታየቱን</a:t>
            </a:r>
            <a:r>
              <a:rPr lang="en-US" sz="1800" dirty="0" smtClean="0">
                <a:latin typeface="Visual Geez Unicode" pitchFamily="2" charset="0"/>
              </a:rPr>
              <a:t> </a:t>
            </a:r>
            <a:r>
              <a:rPr lang="en-US" sz="1800" dirty="0" err="1" smtClean="0">
                <a:latin typeface="Visual Geez Unicode" pitchFamily="2" charset="0"/>
              </a:rPr>
              <a:t>ያክል</a:t>
            </a:r>
            <a:r>
              <a:rPr lang="en-US" sz="1800" dirty="0" smtClean="0">
                <a:latin typeface="Visual Geez Unicode" pitchFamily="2" charset="0"/>
              </a:rPr>
              <a:t> </a:t>
            </a:r>
            <a:endParaRPr lang="en-US" sz="1800" dirty="0" smtClean="0">
              <a:latin typeface="Visual Geez Unicode" pitchFamily="2" charset="0"/>
              <a:cs typeface="Arial" pitchFamily="34" charset="0"/>
            </a:endParaRPr>
          </a:p>
          <a:p>
            <a:pPr marL="512064" lvl="2" indent="-265176" algn="just">
              <a:lnSpc>
                <a:spcPct val="150000"/>
              </a:lnSpc>
              <a:buSzPct val="80000"/>
              <a:buFont typeface="Wingdings 2"/>
              <a:buChar char=""/>
              <a:defRPr/>
            </a:pPr>
            <a:r>
              <a:rPr lang="en-US" sz="1600" b="1" dirty="0" err="1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ከተሜነትና</a:t>
            </a:r>
            <a:r>
              <a:rPr lang="en-US" sz="1600" b="1" dirty="0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ፈተናዎች</a:t>
            </a:r>
            <a:r>
              <a:rPr lang="en-US" sz="1600" b="1" dirty="0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፤ </a:t>
            </a:r>
            <a:r>
              <a:rPr lang="en-US" sz="1600" b="1" dirty="0" err="1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በጥግግት</a:t>
            </a:r>
            <a:r>
              <a:rPr lang="en-US" sz="1600" b="1" dirty="0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የሚፈጠረውን</a:t>
            </a:r>
            <a:r>
              <a:rPr lang="en-US" sz="1600" b="1" dirty="0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እምቅ</a:t>
            </a:r>
            <a:r>
              <a:rPr lang="en-US" sz="1600" b="1" dirty="0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አቅም</a:t>
            </a:r>
            <a:r>
              <a:rPr lang="en-US" sz="1600" b="1" dirty="0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መጠቀም</a:t>
            </a:r>
            <a:r>
              <a:rPr lang="en-US" sz="1600" b="1" dirty="0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ካቃታቸው</a:t>
            </a:r>
            <a:r>
              <a:rPr lang="en-US" sz="1600" b="1" dirty="0" smtClean="0">
                <a:latin typeface="Visual Geez Unicode" pitchFamily="2" charset="0"/>
                <a:cs typeface="Arial" pitchFamily="34" charset="0"/>
              </a:rPr>
              <a:t> </a:t>
            </a:r>
          </a:p>
          <a:p>
            <a:pPr marL="1385316" lvl="4" indent="-342900" algn="just">
              <a:lnSpc>
                <a:spcPct val="150000"/>
              </a:lnSpc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Font typeface="Wingdings" pitchFamily="2" charset="2"/>
              <a:buChar char="Ø"/>
              <a:defRPr/>
            </a:pPr>
            <a:r>
              <a:rPr lang="en-US" dirty="0" err="1" smtClean="0">
                <a:latin typeface="Visual Geez Unicode" pitchFamily="2" charset="0"/>
                <a:cs typeface="Arial" pitchFamily="34" charset="0"/>
              </a:rPr>
              <a:t>አገልግሎቶች</a:t>
            </a:r>
            <a:r>
              <a:rPr lang="en-US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dirty="0" err="1">
                <a:latin typeface="Visual Geez Unicode" pitchFamily="2" charset="0"/>
                <a:cs typeface="Arial" pitchFamily="34" charset="0"/>
              </a:rPr>
              <a:t>ፍላጎት</a:t>
            </a:r>
            <a:r>
              <a:rPr lang="en-US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dirty="0" err="1">
                <a:latin typeface="Visual Geez Unicode" pitchFamily="2" charset="0"/>
                <a:cs typeface="Arial" pitchFamily="34" charset="0"/>
              </a:rPr>
              <a:t>መጨመር</a:t>
            </a:r>
            <a:r>
              <a:rPr lang="en-US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dirty="0" err="1">
                <a:latin typeface="Visual Geez Unicode" pitchFamily="2" charset="0"/>
                <a:cs typeface="Arial" pitchFamily="34" charset="0"/>
              </a:rPr>
              <a:t>ፈተና</a:t>
            </a:r>
            <a:r>
              <a:rPr lang="en-US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dirty="0" err="1">
                <a:latin typeface="Visual Geez Unicode" pitchFamily="2" charset="0"/>
                <a:cs typeface="Arial" pitchFamily="34" charset="0"/>
              </a:rPr>
              <a:t>ይሆናል</a:t>
            </a:r>
            <a:endParaRPr lang="en-US" dirty="0">
              <a:latin typeface="Visual Geez Unicode" pitchFamily="2" charset="0"/>
              <a:cs typeface="Arial" pitchFamily="34" charset="0"/>
            </a:endParaRPr>
          </a:p>
          <a:p>
            <a:pPr marL="1385316" lvl="4" indent="-342900" algn="just">
              <a:lnSpc>
                <a:spcPct val="150000"/>
              </a:lnSpc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Font typeface="Wingdings" pitchFamily="2" charset="2"/>
              <a:buChar char="Ø"/>
              <a:defRPr/>
            </a:pPr>
            <a:r>
              <a:rPr lang="en-US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dirty="0" err="1">
                <a:latin typeface="Visual Geez Unicode" pitchFamily="2" charset="0"/>
                <a:cs typeface="Arial" pitchFamily="34" charset="0"/>
              </a:rPr>
              <a:t>የከተሞች</a:t>
            </a:r>
            <a:r>
              <a:rPr lang="en-US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dirty="0" err="1" smtClean="0">
                <a:latin typeface="Visual Geez Unicode" pitchFamily="2" charset="0"/>
                <a:cs typeface="Arial" pitchFamily="34" charset="0"/>
              </a:rPr>
              <a:t>መጨናነቅና</a:t>
            </a:r>
            <a:r>
              <a:rPr lang="en-US" dirty="0" smtClean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dirty="0" err="1" smtClean="0">
                <a:latin typeface="Visual Geez Unicode" pitchFamily="2" charset="0"/>
                <a:cs typeface="Arial" pitchFamily="34" charset="0"/>
              </a:rPr>
              <a:t>የግኑኝነት</a:t>
            </a:r>
            <a:r>
              <a:rPr lang="en-US" dirty="0" smtClean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dirty="0" err="1" smtClean="0">
                <a:latin typeface="Visual Geez Unicode" pitchFamily="2" charset="0"/>
                <a:cs typeface="Arial" pitchFamily="34" charset="0"/>
              </a:rPr>
              <a:t>አውታር</a:t>
            </a:r>
            <a:r>
              <a:rPr lang="en-US" dirty="0" smtClean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dirty="0" err="1">
                <a:latin typeface="Visual Geez Unicode" pitchFamily="2" charset="0"/>
                <a:cs typeface="Arial" pitchFamily="34" charset="0"/>
              </a:rPr>
              <a:t>እጦት</a:t>
            </a:r>
            <a:r>
              <a:rPr lang="en-US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dirty="0" err="1" smtClean="0">
                <a:latin typeface="Visual Geez Unicode" pitchFamily="2" charset="0"/>
                <a:cs typeface="Arial" pitchFamily="34" charset="0"/>
              </a:rPr>
              <a:t>ይከሰታል</a:t>
            </a:r>
            <a:endParaRPr lang="en-US" dirty="0">
              <a:latin typeface="Visual Geez Unicode" pitchFamily="2" charset="0"/>
              <a:cs typeface="Arial" pitchFamily="34" charset="0"/>
            </a:endParaRPr>
          </a:p>
          <a:p>
            <a:pPr marL="1385316" lvl="4" indent="-342900" algn="just">
              <a:lnSpc>
                <a:spcPct val="150000"/>
              </a:lnSpc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Font typeface="Wingdings" pitchFamily="2" charset="2"/>
              <a:buChar char="Ø"/>
              <a:defRPr/>
            </a:pPr>
            <a:r>
              <a:rPr lang="en-US" dirty="0" err="1">
                <a:latin typeface="Visual Geez Unicode" pitchFamily="2" charset="0"/>
                <a:cs typeface="Arial" pitchFamily="34" charset="0"/>
              </a:rPr>
              <a:t>ማህበራዊና</a:t>
            </a:r>
            <a:r>
              <a:rPr lang="en-US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dirty="0" err="1" smtClean="0">
                <a:latin typeface="Visual Geez Unicode" pitchFamily="2" charset="0"/>
                <a:cs typeface="Arial" pitchFamily="34" charset="0"/>
              </a:rPr>
              <a:t>ኢኮኖሚያዊ</a:t>
            </a:r>
            <a:r>
              <a:rPr lang="en-US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dirty="0" err="1">
                <a:latin typeface="Visual Geez Unicode" pitchFamily="2" charset="0"/>
                <a:cs typeface="Arial" pitchFamily="34" charset="0"/>
              </a:rPr>
              <a:t>እንቅስቃሴ</a:t>
            </a:r>
            <a:r>
              <a:rPr lang="en-US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dirty="0" err="1">
                <a:latin typeface="Visual Geez Unicode" pitchFamily="2" charset="0"/>
                <a:cs typeface="Arial" pitchFamily="34" charset="0"/>
              </a:rPr>
              <a:t>ፍጥነት</a:t>
            </a:r>
            <a:r>
              <a:rPr lang="en-US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dirty="0" err="1">
                <a:latin typeface="Visual Geez Unicode" pitchFamily="2" charset="0"/>
                <a:cs typeface="Arial" pitchFamily="34" charset="0"/>
              </a:rPr>
              <a:t>ይገታል</a:t>
            </a:r>
            <a:r>
              <a:rPr lang="en-US" dirty="0">
                <a:latin typeface="Visual Geez Unicode" pitchFamily="2" charset="0"/>
                <a:cs typeface="Arial" pitchFamily="34" charset="0"/>
              </a:rPr>
              <a:t>፤ </a:t>
            </a:r>
          </a:p>
          <a:p>
            <a:pPr marL="1225296" lvl="4" algn="just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Font typeface="Verdana"/>
              <a:buChar char="◦"/>
              <a:defRPr/>
            </a:pPr>
            <a:r>
              <a:rPr lang="en-US" dirty="0" err="1">
                <a:latin typeface="Visual Geez Unicode" pitchFamily="2" charset="0"/>
                <a:cs typeface="Arial" pitchFamily="34" charset="0"/>
              </a:rPr>
              <a:t>ማህበራዊ</a:t>
            </a:r>
            <a:r>
              <a:rPr lang="en-US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dirty="0" err="1">
                <a:latin typeface="Visual Geez Unicode" pitchFamily="2" charset="0"/>
                <a:cs typeface="Arial" pitchFamily="34" charset="0"/>
              </a:rPr>
              <a:t>እና</a:t>
            </a:r>
            <a:r>
              <a:rPr lang="en-US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dirty="0" err="1">
                <a:latin typeface="Visual Geez Unicode" pitchFamily="2" charset="0"/>
                <a:cs typeface="Arial" pitchFamily="34" charset="0"/>
              </a:rPr>
              <a:t>ኢኮኖሚያዊ</a:t>
            </a:r>
            <a:r>
              <a:rPr lang="en-US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dirty="0" err="1">
                <a:latin typeface="Visual Geez Unicode" pitchFamily="2" charset="0"/>
                <a:cs typeface="Arial" pitchFamily="34" charset="0"/>
              </a:rPr>
              <a:t>ልዩነቶች</a:t>
            </a:r>
            <a:r>
              <a:rPr lang="en-US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dirty="0" err="1">
                <a:latin typeface="Visual Geez Unicode" pitchFamily="2" charset="0"/>
                <a:cs typeface="Arial" pitchFamily="34" charset="0"/>
              </a:rPr>
              <a:t>እየሰፋ</a:t>
            </a:r>
            <a:r>
              <a:rPr lang="en-US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dirty="0" err="1">
                <a:latin typeface="Visual Geez Unicode" pitchFamily="2" charset="0"/>
                <a:cs typeface="Arial" pitchFamily="34" charset="0"/>
              </a:rPr>
              <a:t>ይሄዳል</a:t>
            </a:r>
            <a:r>
              <a:rPr lang="en-US" dirty="0">
                <a:latin typeface="Visual Geez Unicode" pitchFamily="2" charset="0"/>
                <a:cs typeface="Arial" pitchFamily="34" charset="0"/>
              </a:rPr>
              <a:t>፡፡ </a:t>
            </a:r>
            <a:r>
              <a:rPr lang="en-US" dirty="0" smtClean="0">
                <a:latin typeface="Visual Geez Unicode" pitchFamily="2" charset="0"/>
              </a:rPr>
              <a:t> </a:t>
            </a:r>
            <a:endParaRPr lang="en-US" dirty="0">
              <a:latin typeface="Visual Geez Unicode" pitchFamily="2" charset="0"/>
              <a:cs typeface="Arial" pitchFamily="34" charset="0"/>
            </a:endParaRPr>
          </a:p>
          <a:p>
            <a:pPr marL="148590" indent="-201168" algn="just">
              <a:lnSpc>
                <a:spcPct val="150000"/>
              </a:lnSpc>
              <a:buFont typeface="Verdana"/>
              <a:buChar char="◦"/>
              <a:defRPr/>
            </a:pPr>
            <a:r>
              <a:rPr lang="en-US" sz="2000" b="1" dirty="0" err="1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ፈተናዎቹን</a:t>
            </a:r>
            <a:r>
              <a:rPr lang="en-US" sz="2000" b="1" dirty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ለማለፍ</a:t>
            </a:r>
            <a:r>
              <a:rPr lang="en-US" sz="2000" b="1" dirty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ፋይናንስ </a:t>
            </a:r>
            <a:r>
              <a:rPr lang="en-US" sz="2000" b="1" dirty="0" err="1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አንዱ</a:t>
            </a:r>
            <a:r>
              <a:rPr lang="en-US" sz="2000" b="1" dirty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ወሳኝ</a:t>
            </a:r>
            <a:r>
              <a:rPr lang="en-US" sz="2000" b="1" dirty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ግብአት</a:t>
            </a:r>
            <a:r>
              <a:rPr lang="en-US" sz="2000" b="1" dirty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ነው</a:t>
            </a:r>
            <a:r>
              <a:rPr lang="en-US" sz="2000" b="1" dirty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፡፡</a:t>
            </a:r>
          </a:p>
          <a:p>
            <a:pPr marL="0" indent="0">
              <a:buNone/>
            </a:pPr>
            <a:endParaRPr lang="en-US" sz="1400" b="1" dirty="0">
              <a:solidFill>
                <a:srgbClr val="FF0000"/>
              </a:solidFill>
              <a:latin typeface="Visual Geez Unico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80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ለከተማ</a:t>
            </a:r>
            <a:r>
              <a:rPr lang="en-US" sz="2400" b="1" dirty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ልማት</a:t>
            </a:r>
            <a:r>
              <a:rPr lang="en-US" sz="2400" b="1" dirty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ዘመናዊ</a:t>
            </a:r>
            <a:r>
              <a:rPr lang="en-US" sz="2400" b="1" dirty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 </a:t>
            </a:r>
            <a:r>
              <a:rPr lang="en-US" sz="2400" b="1" dirty="0" err="1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የብድር</a:t>
            </a:r>
            <a:r>
              <a:rPr lang="en-US" sz="2400" b="1" dirty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 </a:t>
            </a:r>
            <a:r>
              <a:rPr lang="en-US" sz="2400" b="1" dirty="0" err="1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ፋይናንስ</a:t>
            </a:r>
            <a:r>
              <a:rPr lang="en-US" sz="2400" b="1" dirty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ሥርዓት</a:t>
            </a:r>
            <a:r>
              <a:rPr lang="en-US" sz="2400" b="1" dirty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የቀጠለ</a:t>
            </a:r>
            <a:r>
              <a:rPr lang="en-US" sz="2400" b="1" dirty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…..</a:t>
            </a:r>
            <a:endParaRPr lang="en-US" sz="2400" dirty="0">
              <a:solidFill>
                <a:srgbClr val="FF0000"/>
              </a:solidFill>
              <a:latin typeface="Visual Geez Unicod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2920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1800" b="1" i="1" dirty="0">
                <a:solidFill>
                  <a:srgbClr val="FF0000"/>
                </a:solidFill>
                <a:latin typeface="Visual Geez Unicode" pitchFamily="2" charset="0"/>
              </a:rPr>
              <a:t>6.4.3</a:t>
            </a:r>
            <a:r>
              <a:rPr lang="en-US" sz="1800" b="1" i="1" dirty="0" smtClean="0">
                <a:solidFill>
                  <a:srgbClr val="FF0000"/>
                </a:solidFill>
                <a:latin typeface="Visual Geez Unicode" pitchFamily="2" charset="0"/>
              </a:rPr>
              <a:t>. </a:t>
            </a:r>
            <a:r>
              <a:rPr lang="en-US" sz="1800" b="1" i="1" dirty="0" err="1" smtClean="0">
                <a:solidFill>
                  <a:srgbClr val="FF0000"/>
                </a:solidFill>
                <a:latin typeface="Visual Geez Unicode" pitchFamily="2" charset="0"/>
              </a:rPr>
              <a:t>በአበዳሪዎች</a:t>
            </a:r>
            <a:r>
              <a:rPr lang="en-US" sz="1800" b="1" i="1" dirty="0" smtClean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1800" b="1" i="1" dirty="0">
                <a:solidFill>
                  <a:srgbClr val="FF0000"/>
                </a:solidFill>
                <a:latin typeface="Visual Geez Unicode" pitchFamily="2" charset="0"/>
              </a:rPr>
              <a:t>ና </a:t>
            </a:r>
            <a:r>
              <a:rPr lang="en-US" sz="1800" b="1" i="1" dirty="0" err="1">
                <a:solidFill>
                  <a:srgbClr val="FF0000"/>
                </a:solidFill>
                <a:latin typeface="Visual Geez Unicode" pitchFamily="2" charset="0"/>
              </a:rPr>
              <a:t>አገናኝ</a:t>
            </a:r>
            <a:r>
              <a:rPr lang="en-US" sz="1800" b="1" i="1" dirty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Visual Geez Unicode" pitchFamily="2" charset="0"/>
              </a:rPr>
              <a:t>ተቋማት</a:t>
            </a:r>
            <a:r>
              <a:rPr lang="en-US" sz="1800" b="1" i="1" dirty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Visual Geez Unicode" pitchFamily="2" charset="0"/>
              </a:rPr>
              <a:t>ዘንድ</a:t>
            </a:r>
            <a:r>
              <a:rPr lang="en-US" sz="1800" b="1" i="1" dirty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Visual Geez Unicode" pitchFamily="2" charset="0"/>
              </a:rPr>
              <a:t>የሚከናወኑ</a:t>
            </a:r>
            <a:r>
              <a:rPr lang="en-US" sz="1800" b="1" i="1" dirty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Visual Geez Unicode" pitchFamily="2" charset="0"/>
              </a:rPr>
              <a:t>የአቅም</a:t>
            </a:r>
            <a:r>
              <a:rPr lang="en-US" sz="1800" b="1" i="1" dirty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Visual Geez Unicode" pitchFamily="2" charset="0"/>
              </a:rPr>
              <a:t>ግንባታ</a:t>
            </a:r>
            <a:r>
              <a:rPr lang="en-US" sz="1800" b="1" i="1" dirty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Visual Geez Unicode" pitchFamily="2" charset="0"/>
              </a:rPr>
              <a:t>ሥራዎች</a:t>
            </a:r>
            <a:endParaRPr lang="en-US" sz="1800" dirty="0">
              <a:solidFill>
                <a:srgbClr val="FF0000"/>
              </a:solidFill>
              <a:latin typeface="Visual Geez Unicode" pitchFamily="2" charset="0"/>
            </a:endParaRPr>
          </a:p>
          <a:p>
            <a:pPr marL="0" lvl="0" indent="0">
              <a:buNone/>
            </a:pPr>
            <a:r>
              <a:rPr lang="en-US" sz="1800" b="1" dirty="0">
                <a:latin typeface="Visual Geez Unicode" pitchFamily="2" charset="0"/>
                <a:cs typeface="Arial" pitchFamily="34" charset="0"/>
              </a:rPr>
              <a:t>6.4.4.የተጀመረው </a:t>
            </a:r>
            <a:r>
              <a:rPr lang="en-US" sz="1800" b="1" dirty="0" err="1">
                <a:latin typeface="Visual Geez Unicode" pitchFamily="2" charset="0"/>
                <a:cs typeface="Arial" pitchFamily="34" charset="0"/>
              </a:rPr>
              <a:t>የቦንድ</a:t>
            </a:r>
            <a:r>
              <a:rPr lang="en-US" sz="1800" b="1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b="1" dirty="0" err="1">
                <a:latin typeface="Visual Geez Unicode" pitchFamily="2" charset="0"/>
                <a:cs typeface="Arial" pitchFamily="34" charset="0"/>
              </a:rPr>
              <a:t>ሥርዓት</a:t>
            </a:r>
            <a:r>
              <a:rPr lang="en-US" sz="1800" b="1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b="1" dirty="0" err="1">
                <a:latin typeface="Visual Geez Unicode" pitchFamily="2" charset="0"/>
                <a:cs typeface="Arial" pitchFamily="34" charset="0"/>
              </a:rPr>
              <a:t>ማጠናከር</a:t>
            </a:r>
            <a:r>
              <a:rPr lang="en-US" sz="1800" b="1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b="1" dirty="0" err="1">
                <a:latin typeface="Visual Geez Unicode" pitchFamily="2" charset="0"/>
                <a:cs typeface="Arial" pitchFamily="34" charset="0"/>
              </a:rPr>
              <a:t>እና</a:t>
            </a:r>
            <a:r>
              <a:rPr lang="en-US" sz="1800" b="1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Visual Geez Unicode" pitchFamily="2" charset="0"/>
                <a:cs typeface="Arial" pitchFamily="34" charset="0"/>
              </a:rPr>
              <a:t>ማስፋፋት</a:t>
            </a:r>
            <a:endParaRPr lang="en-US" sz="1800" b="1" dirty="0" smtClean="0">
              <a:latin typeface="Visual Geez Unicode" pitchFamily="2" charset="0"/>
              <a:cs typeface="Arial" pitchFamily="34" charset="0"/>
            </a:endParaRPr>
          </a:p>
          <a:p>
            <a:pPr marL="402336" lvl="1" indent="0">
              <a:lnSpc>
                <a:spcPct val="150000"/>
              </a:lnSpc>
              <a:buNone/>
            </a:pPr>
            <a:r>
              <a:rPr lang="en-US" sz="600" dirty="0" smtClean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200" dirty="0" smtClean="0">
                <a:latin typeface="Visual Geez Unicode" pitchFamily="2" charset="0"/>
                <a:cs typeface="Arial" pitchFamily="34" charset="0"/>
              </a:rPr>
              <a:t>   </a:t>
            </a:r>
            <a:r>
              <a:rPr lang="en-US" sz="1900" dirty="0" err="1" smtClean="0">
                <a:latin typeface="Visual Geez Unicode" pitchFamily="2" charset="0"/>
              </a:rPr>
              <a:t>በኢትዮጵያ</a:t>
            </a:r>
            <a:r>
              <a:rPr lang="en-US" sz="1900" dirty="0" smtClean="0">
                <a:latin typeface="Visual Geez Unicode" pitchFamily="2" charset="0"/>
              </a:rPr>
              <a:t> </a:t>
            </a:r>
            <a:r>
              <a:rPr lang="en-US" sz="1900" dirty="0" err="1" smtClean="0">
                <a:latin typeface="Visual Geez Unicode" pitchFamily="2" charset="0"/>
              </a:rPr>
              <a:t>ልማት</a:t>
            </a:r>
            <a:r>
              <a:rPr lang="en-US" sz="1900" dirty="0" smtClean="0">
                <a:latin typeface="Visual Geez Unicode" pitchFamily="2" charset="0"/>
              </a:rPr>
              <a:t> </a:t>
            </a:r>
            <a:r>
              <a:rPr lang="en-US" sz="1900" dirty="0" err="1" smtClean="0">
                <a:latin typeface="Visual Geez Unicode" pitchFamily="2" charset="0"/>
              </a:rPr>
              <a:t>ባንክ</a:t>
            </a:r>
            <a:r>
              <a:rPr lang="en-US" sz="1900" dirty="0" smtClean="0">
                <a:latin typeface="Visual Geez Unicode" pitchFamily="2" charset="0"/>
              </a:rPr>
              <a:t> </a:t>
            </a:r>
            <a:r>
              <a:rPr lang="en-US" sz="1900" dirty="0" err="1" smtClean="0">
                <a:latin typeface="Visual Geez Unicode" pitchFamily="2" charset="0"/>
              </a:rPr>
              <a:t>አማካይነት</a:t>
            </a:r>
            <a:r>
              <a:rPr lang="en-US" sz="1900" dirty="0" smtClean="0">
                <a:latin typeface="Visual Geez Unicode" pitchFamily="2" charset="0"/>
              </a:rPr>
              <a:t> </a:t>
            </a:r>
            <a:r>
              <a:rPr lang="en-US" sz="1900" dirty="0" err="1" smtClean="0">
                <a:latin typeface="Visual Geez Unicode" pitchFamily="2" charset="0"/>
              </a:rPr>
              <a:t>ከተማ</a:t>
            </a:r>
            <a:r>
              <a:rPr lang="en-US" sz="1900" dirty="0" smtClean="0">
                <a:latin typeface="Visual Geez Unicode" pitchFamily="2" charset="0"/>
              </a:rPr>
              <a:t> </a:t>
            </a:r>
            <a:r>
              <a:rPr lang="en-US" sz="1900" dirty="0" err="1" smtClean="0">
                <a:latin typeface="Visual Geez Unicode" pitchFamily="2" charset="0"/>
              </a:rPr>
              <a:t>አስተዳደሮችም</a:t>
            </a:r>
            <a:r>
              <a:rPr lang="en-US" sz="1900" dirty="0" smtClean="0">
                <a:latin typeface="Visual Geez Unicode" pitchFamily="2" charset="0"/>
              </a:rPr>
              <a:t> </a:t>
            </a:r>
            <a:r>
              <a:rPr lang="en-US" sz="1900" dirty="0" err="1" smtClean="0">
                <a:latin typeface="Visual Geez Unicode" pitchFamily="2" charset="0"/>
              </a:rPr>
              <a:t>ቦንድ</a:t>
            </a:r>
            <a:r>
              <a:rPr lang="en-US" sz="1900" dirty="0" smtClean="0">
                <a:latin typeface="Visual Geez Unicode" pitchFamily="2" charset="0"/>
              </a:rPr>
              <a:t> </a:t>
            </a:r>
            <a:r>
              <a:rPr lang="en-US" sz="1900" dirty="0" err="1" smtClean="0">
                <a:latin typeface="Visual Geez Unicode" pitchFamily="2" charset="0"/>
              </a:rPr>
              <a:t>የሚሸጡበት</a:t>
            </a:r>
            <a:r>
              <a:rPr lang="en-US" sz="1900" dirty="0" smtClean="0">
                <a:latin typeface="Visual Geez Unicode" pitchFamily="2" charset="0"/>
              </a:rPr>
              <a:t> </a:t>
            </a:r>
            <a:r>
              <a:rPr lang="en-US" sz="1900" dirty="0" err="1" smtClean="0">
                <a:latin typeface="Visual Geez Unicode" pitchFamily="2" charset="0"/>
              </a:rPr>
              <a:t>ሁኔታ</a:t>
            </a:r>
            <a:r>
              <a:rPr lang="en-US" sz="1900" dirty="0" smtClean="0">
                <a:latin typeface="Visual Geez Unicode" pitchFamily="2" charset="0"/>
              </a:rPr>
              <a:t> </a:t>
            </a:r>
            <a:r>
              <a:rPr lang="en-US" sz="1900" dirty="0" err="1" smtClean="0">
                <a:latin typeface="Visual Geez Unicode" pitchFamily="2" charset="0"/>
              </a:rPr>
              <a:t>ማመቻቸት</a:t>
            </a:r>
            <a:r>
              <a:rPr lang="en-US" sz="1900" dirty="0" smtClean="0">
                <a:latin typeface="Visual Geez Unicode" pitchFamily="2" charset="0"/>
              </a:rPr>
              <a:t> </a:t>
            </a:r>
            <a:r>
              <a:rPr lang="en-US" sz="1900" dirty="0" err="1" smtClean="0">
                <a:latin typeface="Visual Geez Unicode" pitchFamily="2" charset="0"/>
              </a:rPr>
              <a:t>ይቻላል</a:t>
            </a:r>
            <a:r>
              <a:rPr lang="en-US" sz="1900" dirty="0" smtClean="0">
                <a:latin typeface="Visual Geez Unicode" pitchFamily="2" charset="0"/>
              </a:rPr>
              <a:t>፡፡</a:t>
            </a:r>
          </a:p>
          <a:p>
            <a:pPr lvl="2" algn="just">
              <a:lnSpc>
                <a:spcPct val="150000"/>
              </a:lnSpc>
              <a:buFont typeface="Arial" charset="0"/>
              <a:buChar char="•"/>
            </a:pPr>
            <a:r>
              <a:rPr lang="en-US" sz="1900" dirty="0" err="1" smtClean="0">
                <a:latin typeface="Visual Geez Unicode" pitchFamily="2" charset="0"/>
              </a:rPr>
              <a:t>ብሔራዊ</a:t>
            </a:r>
            <a:r>
              <a:rPr lang="en-US" sz="1900" dirty="0" smtClean="0">
                <a:latin typeface="Visual Geez Unicode" pitchFamily="2" charset="0"/>
              </a:rPr>
              <a:t> </a:t>
            </a:r>
            <a:r>
              <a:rPr lang="en-US" sz="1900" dirty="0" err="1">
                <a:latin typeface="Visual Geez Unicode" pitchFamily="2" charset="0"/>
              </a:rPr>
              <a:t>ባንክ</a:t>
            </a:r>
            <a:r>
              <a:rPr lang="en-US" sz="1900" dirty="0">
                <a:latin typeface="Visual Geez Unicode" pitchFamily="2" charset="0"/>
              </a:rPr>
              <a:t> </a:t>
            </a:r>
            <a:r>
              <a:rPr lang="en-US" sz="1900" dirty="0" err="1">
                <a:latin typeface="Visual Geez Unicode" pitchFamily="2" charset="0"/>
              </a:rPr>
              <a:t>እና</a:t>
            </a:r>
            <a:r>
              <a:rPr lang="en-US" sz="1900" dirty="0">
                <a:latin typeface="Visual Geez Unicode" pitchFamily="2" charset="0"/>
              </a:rPr>
              <a:t> </a:t>
            </a:r>
            <a:r>
              <a:rPr lang="en-US" sz="1900" dirty="0" err="1">
                <a:latin typeface="Visual Geez Unicode" pitchFamily="2" charset="0"/>
              </a:rPr>
              <a:t>ልማት</a:t>
            </a:r>
            <a:r>
              <a:rPr lang="en-US" sz="1900" dirty="0">
                <a:latin typeface="Visual Geez Unicode" pitchFamily="2" charset="0"/>
              </a:rPr>
              <a:t> </a:t>
            </a:r>
            <a:r>
              <a:rPr lang="en-US" sz="1900" dirty="0" err="1">
                <a:latin typeface="Visual Geez Unicode" pitchFamily="2" charset="0"/>
              </a:rPr>
              <a:t>ባንክ</a:t>
            </a:r>
            <a:r>
              <a:rPr lang="en-US" sz="1900" dirty="0">
                <a:latin typeface="Visual Geez Unicode" pitchFamily="2" charset="0"/>
              </a:rPr>
              <a:t> </a:t>
            </a:r>
            <a:r>
              <a:rPr lang="en-US" sz="1900" dirty="0" err="1">
                <a:latin typeface="Visual Geez Unicode" pitchFamily="2" charset="0"/>
              </a:rPr>
              <a:t>ለከተማና</a:t>
            </a:r>
            <a:r>
              <a:rPr lang="en-US" sz="1900" dirty="0">
                <a:latin typeface="Visual Geez Unicode" pitchFamily="2" charset="0"/>
              </a:rPr>
              <a:t> </a:t>
            </a:r>
            <a:r>
              <a:rPr lang="en-US" sz="1900" dirty="0" err="1">
                <a:latin typeface="Visual Geez Unicode" pitchFamily="2" charset="0"/>
              </a:rPr>
              <a:t>ባለሃብቶች</a:t>
            </a:r>
            <a:r>
              <a:rPr lang="en-US" sz="1900" dirty="0">
                <a:latin typeface="Visual Geez Unicode" pitchFamily="2" charset="0"/>
              </a:rPr>
              <a:t> </a:t>
            </a:r>
            <a:r>
              <a:rPr lang="en-US" sz="1900" dirty="0" err="1">
                <a:latin typeface="Visual Geez Unicode" pitchFamily="2" charset="0"/>
              </a:rPr>
              <a:t>አገናኝ</a:t>
            </a:r>
            <a:r>
              <a:rPr lang="en-US" sz="1900" dirty="0">
                <a:latin typeface="Visual Geez Unicode" pitchFamily="2" charset="0"/>
              </a:rPr>
              <a:t> </a:t>
            </a:r>
            <a:r>
              <a:rPr lang="en-US" sz="1900" dirty="0" err="1">
                <a:latin typeface="Visual Geez Unicode" pitchFamily="2" charset="0"/>
              </a:rPr>
              <a:t>ባንክ</a:t>
            </a:r>
            <a:r>
              <a:rPr lang="en-US" sz="1900" dirty="0">
                <a:latin typeface="Visual Geez Unicode" pitchFamily="2" charset="0"/>
              </a:rPr>
              <a:t> </a:t>
            </a:r>
            <a:r>
              <a:rPr lang="en-US" sz="1900" dirty="0" err="1">
                <a:latin typeface="Visual Geez Unicode" pitchFamily="2" charset="0"/>
              </a:rPr>
              <a:t>መሆን</a:t>
            </a:r>
            <a:r>
              <a:rPr lang="en-US" sz="1900" dirty="0">
                <a:latin typeface="Visual Geez Unicode" pitchFamily="2" charset="0"/>
              </a:rPr>
              <a:t> </a:t>
            </a:r>
            <a:r>
              <a:rPr lang="en-US" sz="1900" dirty="0" err="1">
                <a:latin typeface="Visual Geez Unicode" pitchFamily="2" charset="0"/>
              </a:rPr>
              <a:t>ይችላሉ</a:t>
            </a:r>
            <a:r>
              <a:rPr lang="en-US" sz="1600" dirty="0" smtClean="0"/>
              <a:t>፡፡</a:t>
            </a:r>
            <a:endParaRPr lang="en-US" sz="2800" dirty="0"/>
          </a:p>
          <a:p>
            <a:pPr lvl="3"/>
            <a:r>
              <a:rPr lang="en-US" sz="600" dirty="0" smtClean="0">
                <a:cs typeface="Arial" pitchFamily="34" charset="0"/>
              </a:rPr>
              <a:t>     </a:t>
            </a:r>
            <a:endParaRPr lang="en-US" sz="600" dirty="0">
              <a:cs typeface="Arial" pitchFamily="34" charset="0"/>
            </a:endParaRPr>
          </a:p>
          <a:p>
            <a:pPr marL="0" lvl="0" indent="0">
              <a:buNone/>
            </a:pPr>
            <a:r>
              <a:rPr lang="en-US" sz="1800" b="1" dirty="0">
                <a:latin typeface="Visual Geez Unicode" pitchFamily="2" charset="0"/>
                <a:cs typeface="Arial" pitchFamily="34" charset="0"/>
              </a:rPr>
              <a:t>6.4.5.ገለልተኛ </a:t>
            </a:r>
            <a:r>
              <a:rPr lang="en-US" sz="1800" b="1" dirty="0" err="1">
                <a:latin typeface="Visual Geez Unicode" pitchFamily="2" charset="0"/>
                <a:cs typeface="Arial" pitchFamily="34" charset="0"/>
              </a:rPr>
              <a:t>ምዘና</a:t>
            </a:r>
            <a:r>
              <a:rPr lang="en-US" sz="1800" b="1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b="1" dirty="0" err="1">
                <a:latin typeface="Visual Geez Unicode" pitchFamily="2" charset="0"/>
                <a:cs typeface="Arial" pitchFamily="34" charset="0"/>
              </a:rPr>
              <a:t>የሚያካሄድ</a:t>
            </a:r>
            <a:r>
              <a:rPr lang="en-US" sz="1800" b="1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b="1" dirty="0" err="1">
                <a:latin typeface="Visual Geez Unicode" pitchFamily="2" charset="0"/>
                <a:cs typeface="Arial" pitchFamily="34" charset="0"/>
              </a:rPr>
              <a:t>ተቋም</a:t>
            </a:r>
            <a:r>
              <a:rPr lang="en-US" sz="1800" b="1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Visual Geez Unicode" pitchFamily="2" charset="0"/>
                <a:cs typeface="Arial" pitchFamily="34" charset="0"/>
              </a:rPr>
              <a:t>መመሥረት</a:t>
            </a:r>
            <a:endParaRPr lang="en-US" sz="1800" b="1" dirty="0" smtClean="0">
              <a:latin typeface="Visual Geez Unicode" pitchFamily="2" charset="0"/>
              <a:cs typeface="Arial" pitchFamily="34" charset="0"/>
            </a:endParaRPr>
          </a:p>
          <a:p>
            <a:pPr marL="0" lvl="0" indent="0">
              <a:buNone/>
            </a:pPr>
            <a:endParaRPr lang="en-US" sz="1800" dirty="0">
              <a:latin typeface="Visual Geez Unicode" pitchFamily="2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US" sz="1900" b="1" dirty="0">
                <a:latin typeface="Visual Geez Unicode" pitchFamily="2" charset="0"/>
                <a:cs typeface="Arial" pitchFamily="34" charset="0"/>
              </a:rPr>
              <a:t>6.4.6. </a:t>
            </a:r>
            <a:r>
              <a:rPr lang="en-US" sz="1900" b="1" dirty="0" err="1">
                <a:latin typeface="Visual Geez Unicode" pitchFamily="2" charset="0"/>
                <a:cs typeface="Arial" pitchFamily="34" charset="0"/>
              </a:rPr>
              <a:t>ለአገራዊ</a:t>
            </a:r>
            <a:r>
              <a:rPr lang="en-US" sz="1900" b="1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b="1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b="1" dirty="0" err="1" smtClean="0">
                <a:latin typeface="Visual Geez Unicode" pitchFamily="2" charset="0"/>
                <a:cs typeface="Arial" pitchFamily="34" charset="0"/>
              </a:rPr>
              <a:t>ባለሃብቱ</a:t>
            </a:r>
            <a:r>
              <a:rPr lang="en-US" sz="1900" b="1" dirty="0" smtClean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1900" b="1" dirty="0" err="1">
                <a:latin typeface="Visual Geez Unicode" pitchFamily="2" charset="0"/>
                <a:cs typeface="Arial" pitchFamily="34" charset="0"/>
              </a:rPr>
              <a:t>ቦንድ</a:t>
            </a:r>
            <a:r>
              <a:rPr lang="en-US" sz="1900" b="1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b="1" dirty="0" err="1" smtClean="0">
                <a:latin typeface="Visual Geez Unicode" pitchFamily="2" charset="0"/>
                <a:cs typeface="Arial" pitchFamily="34" charset="0"/>
              </a:rPr>
              <a:t>ግዢ</a:t>
            </a:r>
            <a:r>
              <a:rPr lang="en-US" sz="1900" b="1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b="1" dirty="0" err="1">
                <a:latin typeface="Visual Geez Unicode" pitchFamily="2" charset="0"/>
                <a:cs typeface="Arial" pitchFamily="34" charset="0"/>
              </a:rPr>
              <a:t>አማራጭ</a:t>
            </a:r>
            <a:r>
              <a:rPr lang="en-US" sz="1900" b="1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b="1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b="1" dirty="0" err="1" smtClean="0">
                <a:latin typeface="Visual Geez Unicode" pitchFamily="2" charset="0"/>
                <a:cs typeface="Arial" pitchFamily="34" charset="0"/>
              </a:rPr>
              <a:t>የቁጠባ</a:t>
            </a:r>
            <a:r>
              <a:rPr lang="en-US" sz="1900" b="1" dirty="0" smtClean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1900" b="1" dirty="0" err="1" smtClean="0">
                <a:latin typeface="Visual Geez Unicode" pitchFamily="2" charset="0"/>
                <a:cs typeface="Arial" pitchFamily="34" charset="0"/>
              </a:rPr>
              <a:t>እና</a:t>
            </a:r>
            <a:r>
              <a:rPr lang="en-US" sz="1900" b="1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b="1" dirty="0" err="1" smtClean="0">
                <a:latin typeface="Visual Geez Unicode" pitchFamily="2" charset="0"/>
                <a:cs typeface="Arial" pitchFamily="34" charset="0"/>
              </a:rPr>
              <a:t>ኢንቨስትመንት</a:t>
            </a:r>
            <a:r>
              <a:rPr lang="en-US" sz="1900" b="1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b="1" dirty="0" err="1">
                <a:latin typeface="Visual Geez Unicode" pitchFamily="2" charset="0"/>
                <a:cs typeface="Arial" pitchFamily="34" charset="0"/>
              </a:rPr>
              <a:t>መንገድ</a:t>
            </a:r>
            <a:r>
              <a:rPr lang="en-US" sz="1900" b="1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900" b="1" dirty="0" err="1">
                <a:latin typeface="Visual Geez Unicode" pitchFamily="2" charset="0"/>
                <a:cs typeface="Arial" pitchFamily="34" charset="0"/>
              </a:rPr>
              <a:t>መሆኑን</a:t>
            </a:r>
            <a:r>
              <a:rPr lang="en-US" sz="1900" b="1" dirty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1900" b="1" dirty="0" err="1">
                <a:latin typeface="Visual Geez Unicode" pitchFamily="2" charset="0"/>
                <a:cs typeface="Arial" pitchFamily="34" charset="0"/>
              </a:rPr>
              <a:t>ማስተዋወቅ</a:t>
            </a:r>
            <a:endParaRPr lang="en-US" sz="1900" b="1" dirty="0">
              <a:latin typeface="Visual Geez Unicode" pitchFamily="2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US" sz="1800" dirty="0">
                <a:latin typeface="Visual Geez Unicode" pitchFamily="2" charset="0"/>
                <a:cs typeface="Arial" pitchFamily="34" charset="0"/>
              </a:rPr>
              <a:t>6.5.የግል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ባለሀብቱ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እና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ሕዝቡን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ተሳትፎ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ማስፋት</a:t>
            </a:r>
            <a:endParaRPr lang="en-US" sz="1800" dirty="0">
              <a:latin typeface="Visual Geez Unicode" pitchFamily="2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US" sz="1800" dirty="0" smtClean="0">
                <a:latin typeface="Visual Geez Unicode" pitchFamily="2" charset="0"/>
                <a:cs typeface="Arial" pitchFamily="34" charset="0"/>
              </a:rPr>
              <a:t>          ሀ. </a:t>
            </a:r>
            <a:r>
              <a:rPr lang="en-US" sz="1800" dirty="0" err="1" smtClean="0">
                <a:latin typeface="Visual Geez Unicode" pitchFamily="2" charset="0"/>
                <a:cs typeface="Arial" pitchFamily="34" charset="0"/>
              </a:rPr>
              <a:t>የግል</a:t>
            </a:r>
            <a:r>
              <a:rPr lang="en-US" sz="18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ባለሀብቱ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እና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ሕዝቡን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ተሳትፎ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Visual Geez Unicode" pitchFamily="2" charset="0"/>
                <a:cs typeface="Arial" pitchFamily="34" charset="0"/>
              </a:rPr>
              <a:t>ማስፋት</a:t>
            </a:r>
            <a:endParaRPr lang="en-US" sz="1800" dirty="0" smtClean="0">
              <a:latin typeface="Visual Geez Unicode" pitchFamily="2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smtClean="0">
                <a:latin typeface="Visual Geez Unicode" pitchFamily="2" charset="0"/>
                <a:cs typeface="Arial" pitchFamily="34" charset="0"/>
              </a:rPr>
              <a:t>         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ለ. </a:t>
            </a:r>
            <a:r>
              <a:rPr lang="en-US" sz="18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Visual Geez Unicode" pitchFamily="2" charset="0"/>
                <a:cs typeface="Arial" pitchFamily="34" charset="0"/>
              </a:rPr>
              <a:t>የሕብረተሰብ</a:t>
            </a:r>
            <a:r>
              <a:rPr lang="en-US" sz="18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ተሳትፎን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ማጎልበት</a:t>
            </a:r>
            <a:endParaRPr lang="en-US" sz="1800" dirty="0">
              <a:latin typeface="Visual Geez Unicode" pitchFamily="2" charset="0"/>
              <a:cs typeface="Arial" pitchFamily="34" charset="0"/>
            </a:endParaRPr>
          </a:p>
          <a:p>
            <a:pPr marL="0" lvl="0" indent="0">
              <a:buNone/>
            </a:pPr>
            <a:endParaRPr lang="en-US" sz="1800" dirty="0">
              <a:latin typeface="Visual Geez Unicode" pitchFamily="2" charset="0"/>
              <a:cs typeface="Arial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9149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153400" cy="68580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6.6. </a:t>
            </a:r>
            <a:r>
              <a:rPr lang="en-US" sz="2000" b="1" dirty="0" err="1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በሃብት</a:t>
            </a:r>
            <a:r>
              <a:rPr lang="en-US" sz="2000" b="1" dirty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አጠቃቀም</a:t>
            </a:r>
            <a:r>
              <a:rPr lang="en-US" sz="2000" b="1" dirty="0" smtClean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ላይ</a:t>
            </a:r>
            <a:r>
              <a:rPr lang="en-US" sz="2000" b="1" dirty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ተግባራዊ</a:t>
            </a:r>
            <a:r>
              <a:rPr lang="en-US" sz="2000" b="1" dirty="0" smtClean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የሚደረጉ</a:t>
            </a:r>
            <a:r>
              <a:rPr lang="en-US" sz="2000" b="1" dirty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ስትራቴጂዎች</a:t>
            </a:r>
            <a:endParaRPr lang="en-US" sz="2000" dirty="0">
              <a:solidFill>
                <a:srgbClr val="FF0000"/>
              </a:solidFill>
              <a:latin typeface="Visual Geez Unicod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90600"/>
            <a:ext cx="7772400" cy="4724401"/>
          </a:xfrm>
        </p:spPr>
        <p:txBody>
          <a:bodyPr>
            <a:normAutofit fontScale="62500" lnSpcReduction="20000"/>
          </a:bodyPr>
          <a:lstStyle/>
          <a:p>
            <a:endParaRPr lang="en-US" sz="2000" dirty="0" smtClean="0">
              <a:solidFill>
                <a:srgbClr val="7030A0"/>
              </a:solidFill>
              <a:cs typeface="Arial" pitchFamily="34" charset="0"/>
            </a:endParaRPr>
          </a:p>
          <a:p>
            <a:r>
              <a:rPr lang="en-US" sz="3100" dirty="0" err="1" smtClean="0">
                <a:latin typeface="Visual Geez Unicode" pitchFamily="2" charset="0"/>
                <a:cs typeface="Arial" pitchFamily="34" charset="0"/>
              </a:rPr>
              <a:t>ያልተማከለ</a:t>
            </a:r>
            <a:r>
              <a:rPr lang="en-US" sz="31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3100" dirty="0" err="1">
                <a:latin typeface="Visual Geez Unicode" pitchFamily="2" charset="0"/>
                <a:cs typeface="Arial" pitchFamily="34" charset="0"/>
              </a:rPr>
              <a:t>የወጪ</a:t>
            </a:r>
            <a:r>
              <a:rPr lang="en-US" sz="31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3100" dirty="0" err="1">
                <a:latin typeface="Visual Geez Unicode" pitchFamily="2" charset="0"/>
                <a:cs typeface="Arial" pitchFamily="34" charset="0"/>
              </a:rPr>
              <a:t>አስተዳደር</a:t>
            </a:r>
            <a:r>
              <a:rPr lang="en-US" sz="31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3100" dirty="0" err="1">
                <a:latin typeface="Visual Geez Unicode" pitchFamily="2" charset="0"/>
                <a:cs typeface="Arial" pitchFamily="34" charset="0"/>
              </a:rPr>
              <a:t>ሥርዓት</a:t>
            </a:r>
            <a:r>
              <a:rPr lang="en-US" sz="31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3100" dirty="0" err="1">
                <a:latin typeface="Visual Geez Unicode" pitchFamily="2" charset="0"/>
                <a:cs typeface="Arial" pitchFamily="34" charset="0"/>
              </a:rPr>
              <a:t>በአግባቡ</a:t>
            </a:r>
            <a:r>
              <a:rPr lang="en-US" sz="31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3100" dirty="0" err="1" smtClean="0">
                <a:latin typeface="Visual Geez Unicode" pitchFamily="2" charset="0"/>
                <a:cs typeface="Arial" pitchFamily="34" charset="0"/>
              </a:rPr>
              <a:t>መተግበር</a:t>
            </a:r>
            <a:endParaRPr lang="en-US" sz="3100" dirty="0" smtClean="0">
              <a:latin typeface="Visual Geez Unicode" pitchFamily="2" charset="0"/>
              <a:cs typeface="Arial" pitchFamily="34" charset="0"/>
            </a:endParaRPr>
          </a:p>
          <a:p>
            <a:r>
              <a:rPr lang="en-US" sz="3100" dirty="0" err="1">
                <a:latin typeface="Visual Geez Unicode" pitchFamily="2" charset="0"/>
                <a:cs typeface="Arial" pitchFamily="34" charset="0"/>
              </a:rPr>
              <a:t>ጠንካራ</a:t>
            </a:r>
            <a:r>
              <a:rPr lang="en-US" sz="31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3100" dirty="0" err="1">
                <a:latin typeface="Visual Geez Unicode" pitchFamily="2" charset="0"/>
                <a:cs typeface="Arial" pitchFamily="34" charset="0"/>
              </a:rPr>
              <a:t>የፋይናንስና</a:t>
            </a:r>
            <a:r>
              <a:rPr lang="en-US" sz="31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3100" dirty="0" err="1">
                <a:latin typeface="Visual Geez Unicode" pitchFamily="2" charset="0"/>
                <a:cs typeface="Arial" pitchFamily="34" charset="0"/>
              </a:rPr>
              <a:t>በጀት</a:t>
            </a:r>
            <a:r>
              <a:rPr lang="en-US" sz="31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3100" dirty="0" err="1">
                <a:latin typeface="Visual Geez Unicode" pitchFamily="2" charset="0"/>
                <a:cs typeface="Arial" pitchFamily="34" charset="0"/>
              </a:rPr>
              <a:t>አስተዳደር</a:t>
            </a:r>
            <a:r>
              <a:rPr lang="en-US" sz="31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3100" dirty="0" err="1">
                <a:latin typeface="Visual Geez Unicode" pitchFamily="2" charset="0"/>
                <a:cs typeface="Arial" pitchFamily="34" charset="0"/>
              </a:rPr>
              <a:t>እንዲኖር</a:t>
            </a:r>
            <a:r>
              <a:rPr lang="en-US" sz="31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3100" dirty="0" err="1" smtClean="0">
                <a:latin typeface="Visual Geez Unicode" pitchFamily="2" charset="0"/>
                <a:cs typeface="Arial" pitchFamily="34" charset="0"/>
              </a:rPr>
              <a:t>ማስቻል</a:t>
            </a:r>
            <a:endParaRPr lang="en-US" sz="3100" dirty="0" smtClean="0">
              <a:latin typeface="Visual Geez Unicode" pitchFamily="2" charset="0"/>
              <a:cs typeface="Arial" pitchFamily="34" charset="0"/>
            </a:endParaRPr>
          </a:p>
          <a:p>
            <a:r>
              <a:rPr lang="en-US" sz="3100" dirty="0" err="1">
                <a:latin typeface="Visual Geez Unicode" pitchFamily="2" charset="0"/>
                <a:cs typeface="Arial" charset="0"/>
              </a:rPr>
              <a:t>ወጥነት</a:t>
            </a:r>
            <a:r>
              <a:rPr lang="en-US" sz="3100" dirty="0">
                <a:latin typeface="Visual Geez Unicode" pitchFamily="2" charset="0"/>
                <a:cs typeface="Arial" charset="0"/>
              </a:rPr>
              <a:t> </a:t>
            </a:r>
            <a:r>
              <a:rPr lang="en-US" sz="3100" dirty="0" err="1">
                <a:latin typeface="Visual Geez Unicode" pitchFamily="2" charset="0"/>
                <a:cs typeface="Arial" charset="0"/>
              </a:rPr>
              <a:t>ያለው</a:t>
            </a:r>
            <a:r>
              <a:rPr lang="en-US" sz="3100" dirty="0">
                <a:latin typeface="Visual Geez Unicode" pitchFamily="2" charset="0"/>
                <a:cs typeface="Arial" charset="0"/>
              </a:rPr>
              <a:t> </a:t>
            </a:r>
            <a:r>
              <a:rPr lang="en-US" sz="3100" dirty="0" err="1">
                <a:latin typeface="Visual Geez Unicode" pitchFamily="2" charset="0"/>
                <a:cs typeface="Arial" charset="0"/>
              </a:rPr>
              <a:t>የበጀት</a:t>
            </a:r>
            <a:r>
              <a:rPr lang="en-US" sz="3100" dirty="0">
                <a:latin typeface="Visual Geez Unicode" pitchFamily="2" charset="0"/>
                <a:cs typeface="Arial" charset="0"/>
              </a:rPr>
              <a:t> </a:t>
            </a:r>
            <a:r>
              <a:rPr lang="en-US" sz="3100" dirty="0" err="1">
                <a:latin typeface="Visual Geez Unicode" pitchFamily="2" charset="0"/>
                <a:cs typeface="Arial" charset="0"/>
              </a:rPr>
              <a:t>ዝግጅት</a:t>
            </a:r>
            <a:r>
              <a:rPr lang="en-US" sz="3100" dirty="0">
                <a:latin typeface="Visual Geez Unicode" pitchFamily="2" charset="0"/>
                <a:cs typeface="Arial" charset="0"/>
              </a:rPr>
              <a:t> </a:t>
            </a:r>
            <a:r>
              <a:rPr lang="en-US" sz="3100" dirty="0" err="1">
                <a:latin typeface="Visual Geez Unicode" pitchFamily="2" charset="0"/>
                <a:cs typeface="Arial" charset="0"/>
              </a:rPr>
              <a:t>ሂደት</a:t>
            </a:r>
            <a:r>
              <a:rPr lang="en-US" sz="3100" dirty="0">
                <a:latin typeface="Visual Geez Unicode" pitchFamily="2" charset="0"/>
                <a:cs typeface="Arial" charset="0"/>
              </a:rPr>
              <a:t> </a:t>
            </a:r>
            <a:r>
              <a:rPr lang="en-US" sz="3100" dirty="0" err="1">
                <a:latin typeface="Visual Geez Unicode" pitchFamily="2" charset="0"/>
                <a:cs typeface="Arial" charset="0"/>
              </a:rPr>
              <a:t>መከተል</a:t>
            </a:r>
            <a:endParaRPr lang="en-US" sz="3100" dirty="0">
              <a:latin typeface="Visual Geez Unicode" pitchFamily="2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3100" dirty="0" err="1">
                <a:latin typeface="Visual Geez Unicode" pitchFamily="2" charset="0"/>
                <a:cs typeface="Arial" charset="0"/>
              </a:rPr>
              <a:t>በየአመቱ</a:t>
            </a:r>
            <a:r>
              <a:rPr lang="en-US" sz="3100" dirty="0">
                <a:latin typeface="Visual Geez Unicode" pitchFamily="2" charset="0"/>
                <a:cs typeface="Arial" charset="0"/>
              </a:rPr>
              <a:t> </a:t>
            </a:r>
            <a:r>
              <a:rPr lang="en-US" sz="3100" dirty="0" err="1">
                <a:latin typeface="Visual Geez Unicode" pitchFamily="2" charset="0"/>
                <a:cs typeface="Arial" charset="0"/>
              </a:rPr>
              <a:t>ሊንከባለል</a:t>
            </a:r>
            <a:r>
              <a:rPr lang="en-US" sz="3100" dirty="0">
                <a:latin typeface="Visual Geez Unicode" pitchFamily="2" charset="0"/>
                <a:cs typeface="Arial" charset="0"/>
              </a:rPr>
              <a:t> </a:t>
            </a:r>
            <a:r>
              <a:rPr lang="en-US" sz="3100" dirty="0" err="1">
                <a:latin typeface="Visual Geez Unicode" pitchFamily="2" charset="0"/>
                <a:cs typeface="Arial" charset="0"/>
              </a:rPr>
              <a:t>የሚችል</a:t>
            </a:r>
            <a:r>
              <a:rPr lang="en-US" sz="3100" dirty="0">
                <a:latin typeface="Visual Geez Unicode" pitchFamily="2" charset="0"/>
                <a:cs typeface="Arial" charset="0"/>
              </a:rPr>
              <a:t> </a:t>
            </a:r>
            <a:r>
              <a:rPr lang="en-US" sz="3100" dirty="0" err="1">
                <a:latin typeface="Visual Geez Unicode" pitchFamily="2" charset="0"/>
                <a:cs typeface="Arial" charset="0"/>
              </a:rPr>
              <a:t>የካፒታል</a:t>
            </a:r>
            <a:r>
              <a:rPr lang="en-US" sz="3100" dirty="0">
                <a:latin typeface="Visual Geez Unicode" pitchFamily="2" charset="0"/>
                <a:cs typeface="Arial" charset="0"/>
              </a:rPr>
              <a:t> </a:t>
            </a:r>
            <a:r>
              <a:rPr lang="en-US" sz="3100" dirty="0" err="1">
                <a:latin typeface="Visual Geez Unicode" pitchFamily="2" charset="0"/>
                <a:cs typeface="Arial" charset="0"/>
              </a:rPr>
              <a:t>ኢንቨስትመንት</a:t>
            </a:r>
            <a:r>
              <a:rPr lang="en-US" sz="3100" dirty="0">
                <a:latin typeface="Visual Geez Unicode" pitchFamily="2" charset="0"/>
                <a:cs typeface="Arial" charset="0"/>
              </a:rPr>
              <a:t> </a:t>
            </a:r>
            <a:r>
              <a:rPr lang="en-US" sz="3100" dirty="0" err="1">
                <a:latin typeface="Visual Geez Unicode" pitchFamily="2" charset="0"/>
                <a:cs typeface="Arial" charset="0"/>
              </a:rPr>
              <a:t>ዕቅድ</a:t>
            </a:r>
            <a:r>
              <a:rPr lang="en-US" sz="3100" dirty="0">
                <a:latin typeface="Visual Geez Unicode" pitchFamily="2" charset="0"/>
                <a:cs typeface="Arial" charset="0"/>
              </a:rPr>
              <a:t> </a:t>
            </a:r>
            <a:r>
              <a:rPr lang="en-US" sz="3100" dirty="0" err="1">
                <a:latin typeface="Visual Geez Unicode" pitchFamily="2" charset="0"/>
                <a:cs typeface="Arial" charset="0"/>
              </a:rPr>
              <a:t>እንዲኖር</a:t>
            </a:r>
            <a:r>
              <a:rPr lang="en-US" sz="3100" dirty="0">
                <a:latin typeface="Visual Geez Unicode" pitchFamily="2" charset="0"/>
                <a:cs typeface="Arial" charset="0"/>
              </a:rPr>
              <a:t> </a:t>
            </a:r>
            <a:r>
              <a:rPr lang="en-US" sz="3100" dirty="0" err="1" smtClean="0">
                <a:latin typeface="Visual Geez Unicode" pitchFamily="2" charset="0"/>
                <a:cs typeface="Arial" charset="0"/>
              </a:rPr>
              <a:t>ማድረግ</a:t>
            </a:r>
            <a:r>
              <a:rPr lang="en-US" sz="1800" dirty="0" smtClean="0">
                <a:latin typeface="Visual Geez Unicode" pitchFamily="2" charset="0"/>
                <a:cs typeface="Arial" charset="0"/>
              </a:rPr>
              <a:t>           </a:t>
            </a:r>
          </a:p>
          <a:p>
            <a:pPr lvl="1">
              <a:lnSpc>
                <a:spcPct val="150000"/>
              </a:lnSpc>
            </a:pPr>
            <a:r>
              <a:rPr lang="en-US" sz="2900" b="1" dirty="0" smtClean="0">
                <a:cs typeface="Arial" charset="0"/>
              </a:rPr>
              <a:t>  </a:t>
            </a:r>
            <a:r>
              <a:rPr lang="en-US" sz="2900" b="1" dirty="0" err="1" smtClean="0">
                <a:latin typeface="Visual Geez Unicode" pitchFamily="2" charset="0"/>
                <a:cs typeface="Arial" charset="0"/>
              </a:rPr>
              <a:t>በእቅድና</a:t>
            </a:r>
            <a:r>
              <a:rPr lang="en-US" sz="2900" b="1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900" b="1" dirty="0" err="1">
                <a:latin typeface="Visual Geez Unicode" pitchFamily="2" charset="0"/>
                <a:cs typeface="Arial" charset="0"/>
              </a:rPr>
              <a:t>በጀት</a:t>
            </a:r>
            <a:r>
              <a:rPr lang="en-US" sz="2900" b="1" dirty="0">
                <a:latin typeface="Visual Geez Unicode" pitchFamily="2" charset="0"/>
                <a:cs typeface="Arial" charset="0"/>
              </a:rPr>
              <a:t> </a:t>
            </a:r>
            <a:r>
              <a:rPr lang="en-US" sz="2900" b="1" dirty="0" err="1">
                <a:latin typeface="Visual Geez Unicode" pitchFamily="2" charset="0"/>
                <a:cs typeface="Arial" charset="0"/>
              </a:rPr>
              <a:t>ዝግጅት</a:t>
            </a:r>
            <a:r>
              <a:rPr lang="en-US" sz="2900" b="1" dirty="0">
                <a:latin typeface="Visual Geez Unicode" pitchFamily="2" charset="0"/>
                <a:cs typeface="Arial" charset="0"/>
              </a:rPr>
              <a:t> </a:t>
            </a:r>
            <a:r>
              <a:rPr lang="en-US" sz="2900" b="1" dirty="0" err="1">
                <a:latin typeface="Visual Geez Unicode" pitchFamily="2" charset="0"/>
                <a:cs typeface="Arial" charset="0"/>
              </a:rPr>
              <a:t>ወቅት</a:t>
            </a:r>
            <a:r>
              <a:rPr lang="en-US" sz="2900" b="1" dirty="0">
                <a:latin typeface="Visual Geez Unicode" pitchFamily="2" charset="0"/>
                <a:cs typeface="Arial" charset="0"/>
              </a:rPr>
              <a:t> </a:t>
            </a:r>
            <a:r>
              <a:rPr lang="en-US" sz="2900" b="1" dirty="0" err="1">
                <a:latin typeface="Visual Geez Unicode" pitchFamily="2" charset="0"/>
                <a:cs typeface="Arial" charset="0"/>
              </a:rPr>
              <a:t>የካፒታል</a:t>
            </a:r>
            <a:r>
              <a:rPr lang="en-US" sz="2900" b="1" dirty="0">
                <a:latin typeface="Visual Geez Unicode" pitchFamily="2" charset="0"/>
                <a:cs typeface="Arial" charset="0"/>
              </a:rPr>
              <a:t> </a:t>
            </a:r>
            <a:r>
              <a:rPr lang="en-US" sz="2900" b="1" dirty="0" err="1">
                <a:latin typeface="Visual Geez Unicode" pitchFamily="2" charset="0"/>
                <a:cs typeface="Arial" charset="0"/>
              </a:rPr>
              <a:t>ገቢ</a:t>
            </a:r>
            <a:r>
              <a:rPr lang="en-US" sz="2900" b="1" dirty="0">
                <a:latin typeface="Visual Geez Unicode" pitchFamily="2" charset="0"/>
                <a:cs typeface="Arial" charset="0"/>
              </a:rPr>
              <a:t> </a:t>
            </a:r>
            <a:r>
              <a:rPr lang="en-US" sz="2900" b="1" dirty="0" err="1">
                <a:latin typeface="Visual Geez Unicode" pitchFamily="2" charset="0"/>
                <a:cs typeface="Arial" charset="0"/>
              </a:rPr>
              <a:t>ዓይነቶችን</a:t>
            </a:r>
            <a:r>
              <a:rPr lang="en-US" sz="2900" b="1" dirty="0">
                <a:latin typeface="Visual Geez Unicode" pitchFamily="2" charset="0"/>
                <a:cs typeface="Arial" charset="0"/>
              </a:rPr>
              <a:t> </a:t>
            </a:r>
            <a:r>
              <a:rPr lang="en-US" sz="2900" b="1" dirty="0" err="1" smtClean="0">
                <a:latin typeface="Visual Geez Unicode" pitchFamily="2" charset="0"/>
                <a:cs typeface="Arial" charset="0"/>
              </a:rPr>
              <a:t>መለየት</a:t>
            </a:r>
            <a:endParaRPr lang="en-US" sz="2900" b="1" dirty="0">
              <a:latin typeface="Visual Geez Unicode" pitchFamily="2" charset="0"/>
              <a:cs typeface="Arial" charset="0"/>
            </a:endParaRPr>
          </a:p>
          <a:p>
            <a:pPr algn="just"/>
            <a:r>
              <a:rPr lang="en-US" sz="2900" b="1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900" b="1" dirty="0" err="1" smtClean="0">
                <a:latin typeface="Visual Geez Unicode" pitchFamily="2" charset="0"/>
                <a:cs typeface="Arial" charset="0"/>
              </a:rPr>
              <a:t>ወሳኝና</a:t>
            </a:r>
            <a:r>
              <a:rPr lang="en-US" sz="2900" b="1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900" b="1" dirty="0" err="1">
                <a:latin typeface="Visual Geez Unicode" pitchFamily="2" charset="0"/>
                <a:cs typeface="Arial" charset="0"/>
              </a:rPr>
              <a:t>በቂ</a:t>
            </a:r>
            <a:r>
              <a:rPr lang="en-US" sz="2900" b="1" dirty="0">
                <a:latin typeface="Visual Geez Unicode" pitchFamily="2" charset="0"/>
                <a:cs typeface="Arial" charset="0"/>
              </a:rPr>
              <a:t> </a:t>
            </a:r>
            <a:r>
              <a:rPr lang="en-US" sz="2900" b="1" dirty="0" err="1">
                <a:latin typeface="Visual Geez Unicode" pitchFamily="2" charset="0"/>
                <a:cs typeface="Arial" charset="0"/>
              </a:rPr>
              <a:t>የወጪ</a:t>
            </a:r>
            <a:r>
              <a:rPr lang="en-US" sz="2900" b="1" dirty="0">
                <a:latin typeface="Visual Geez Unicode" pitchFamily="2" charset="0"/>
                <a:cs typeface="Arial" charset="0"/>
              </a:rPr>
              <a:t> </a:t>
            </a:r>
            <a:r>
              <a:rPr lang="en-US" sz="2900" b="1" dirty="0" err="1">
                <a:latin typeface="Visual Geez Unicode" pitchFamily="2" charset="0"/>
                <a:cs typeface="Arial" charset="0"/>
              </a:rPr>
              <a:t>ማዕከሎች</a:t>
            </a:r>
            <a:r>
              <a:rPr lang="en-US" sz="2900" b="1" dirty="0">
                <a:latin typeface="Visual Geez Unicode" pitchFamily="2" charset="0"/>
                <a:cs typeface="Arial" charset="0"/>
              </a:rPr>
              <a:t> ን </a:t>
            </a:r>
            <a:r>
              <a:rPr lang="en-US" sz="2900" b="1" dirty="0" err="1" smtClean="0">
                <a:latin typeface="Visual Geez Unicode" pitchFamily="2" charset="0"/>
                <a:cs typeface="Arial" charset="0"/>
              </a:rPr>
              <a:t>ማደራጀት</a:t>
            </a:r>
            <a:endParaRPr lang="en-US" sz="2900" dirty="0">
              <a:latin typeface="Visual Geez Unicode" pitchFamily="2" charset="0"/>
              <a:cs typeface="Arial" charset="0"/>
            </a:endParaRPr>
          </a:p>
          <a:p>
            <a:pPr lvl="1" algn="just"/>
            <a:r>
              <a:rPr lang="en-US" sz="2900" dirty="0" err="1">
                <a:latin typeface="Visual Geez Unicode" pitchFamily="2" charset="0"/>
                <a:cs typeface="Arial" charset="0"/>
              </a:rPr>
              <a:t>ለምሳሌ</a:t>
            </a:r>
            <a:r>
              <a:rPr lang="en-US" sz="2900" dirty="0">
                <a:latin typeface="Visual Geez Unicode" pitchFamily="2" charset="0"/>
                <a:cs typeface="Arial" charset="0"/>
              </a:rPr>
              <a:t>; </a:t>
            </a:r>
            <a:r>
              <a:rPr lang="en-US" sz="2900" dirty="0" err="1">
                <a:latin typeface="Visual Geez Unicode" pitchFamily="2" charset="0"/>
                <a:ea typeface="Calibri" pitchFamily="34" charset="0"/>
                <a:cs typeface="Arial" charset="0"/>
              </a:rPr>
              <a:t>የመሬት</a:t>
            </a:r>
            <a:r>
              <a:rPr lang="en-US" sz="2900" dirty="0">
                <a:latin typeface="Visual Geez Unicode" pitchFamily="2" charset="0"/>
                <a:ea typeface="Calibri" pitchFamily="34" charset="0"/>
                <a:cs typeface="Arial" charset="0"/>
              </a:rPr>
              <a:t> </a:t>
            </a:r>
            <a:r>
              <a:rPr lang="en-US" sz="2900" dirty="0" err="1">
                <a:latin typeface="Visual Geez Unicode" pitchFamily="2" charset="0"/>
                <a:ea typeface="Calibri" pitchFamily="34" charset="0"/>
                <a:cs typeface="Arial" charset="0"/>
              </a:rPr>
              <a:t>ልማትና</a:t>
            </a:r>
            <a:r>
              <a:rPr lang="en-US" sz="2900" dirty="0">
                <a:latin typeface="Visual Geez Unicode" pitchFamily="2" charset="0"/>
                <a:ea typeface="Calibri" pitchFamily="34" charset="0"/>
                <a:cs typeface="Arial" charset="0"/>
              </a:rPr>
              <a:t> </a:t>
            </a:r>
            <a:r>
              <a:rPr lang="en-US" sz="2900" dirty="0" err="1">
                <a:latin typeface="Visual Geez Unicode" pitchFamily="2" charset="0"/>
                <a:ea typeface="Calibri" pitchFamily="34" charset="0"/>
                <a:cs typeface="Arial" charset="0"/>
              </a:rPr>
              <a:t>አስተዳደር፤የቤቶች</a:t>
            </a:r>
            <a:r>
              <a:rPr lang="en-US" sz="2900" dirty="0">
                <a:latin typeface="Visual Geez Unicode" pitchFamily="2" charset="0"/>
                <a:ea typeface="Calibri" pitchFamily="34" charset="0"/>
                <a:cs typeface="Arial" charset="0"/>
              </a:rPr>
              <a:t> </a:t>
            </a:r>
            <a:r>
              <a:rPr lang="en-US" sz="2900" dirty="0" err="1">
                <a:latin typeface="Visual Geez Unicode" pitchFamily="2" charset="0"/>
                <a:ea typeface="Calibri" pitchFamily="34" charset="0"/>
                <a:cs typeface="Arial" charset="0"/>
              </a:rPr>
              <a:t>ልማትና</a:t>
            </a:r>
            <a:r>
              <a:rPr lang="en-US" sz="2900" dirty="0">
                <a:latin typeface="Visual Geez Unicode" pitchFamily="2" charset="0"/>
                <a:ea typeface="Calibri" pitchFamily="34" charset="0"/>
                <a:cs typeface="Arial" charset="0"/>
              </a:rPr>
              <a:t> </a:t>
            </a:r>
            <a:r>
              <a:rPr lang="en-US" sz="2900" dirty="0" err="1">
                <a:latin typeface="Visual Geez Unicode" pitchFamily="2" charset="0"/>
                <a:ea typeface="Calibri" pitchFamily="34" charset="0"/>
                <a:cs typeface="Arial" charset="0"/>
              </a:rPr>
              <a:t>አስተዳደር</a:t>
            </a:r>
            <a:r>
              <a:rPr lang="en-US" sz="2900" dirty="0">
                <a:latin typeface="Visual Geez Unicode" pitchFamily="2" charset="0"/>
                <a:ea typeface="Calibri" pitchFamily="34" charset="0"/>
                <a:cs typeface="Arial" charset="0"/>
              </a:rPr>
              <a:t>፤ </a:t>
            </a:r>
            <a:r>
              <a:rPr lang="en-US" sz="2900" dirty="0" err="1">
                <a:latin typeface="Visual Geez Unicode" pitchFamily="2" charset="0"/>
                <a:ea typeface="Calibri" pitchFamily="34" charset="0"/>
                <a:cs typeface="Arial" charset="0"/>
              </a:rPr>
              <a:t>የቄራ</a:t>
            </a:r>
            <a:r>
              <a:rPr lang="en-US" sz="2900" dirty="0">
                <a:latin typeface="Visual Geez Unicode" pitchFamily="2" charset="0"/>
                <a:ea typeface="Calibri" pitchFamily="34" charset="0"/>
                <a:cs typeface="Arial" charset="0"/>
              </a:rPr>
              <a:t> </a:t>
            </a:r>
            <a:r>
              <a:rPr lang="en-US" sz="2900" dirty="0" err="1">
                <a:latin typeface="Visual Geez Unicode" pitchFamily="2" charset="0"/>
                <a:ea typeface="Calibri" pitchFamily="34" charset="0"/>
                <a:cs typeface="Arial" charset="0"/>
              </a:rPr>
              <a:t>ልማትና</a:t>
            </a:r>
            <a:r>
              <a:rPr lang="en-US" sz="2900" dirty="0">
                <a:latin typeface="Visual Geez Unicode" pitchFamily="2" charset="0"/>
                <a:ea typeface="Calibri" pitchFamily="34" charset="0"/>
                <a:cs typeface="Arial" charset="0"/>
              </a:rPr>
              <a:t> </a:t>
            </a:r>
            <a:r>
              <a:rPr lang="en-US" sz="2900" dirty="0" err="1">
                <a:latin typeface="Visual Geez Unicode" pitchFamily="2" charset="0"/>
                <a:ea typeface="Calibri" pitchFamily="34" charset="0"/>
                <a:cs typeface="Arial" charset="0"/>
              </a:rPr>
              <a:t>አስተዳደር</a:t>
            </a:r>
            <a:r>
              <a:rPr lang="en-US" sz="2900" dirty="0">
                <a:latin typeface="Visual Geez Unicode" pitchFamily="2" charset="0"/>
                <a:ea typeface="Calibri" pitchFamily="34" charset="0"/>
                <a:cs typeface="Arial" charset="0"/>
              </a:rPr>
              <a:t>፤ </a:t>
            </a:r>
            <a:r>
              <a:rPr lang="en-US" sz="2900" dirty="0" err="1">
                <a:latin typeface="Visual Geez Unicode" pitchFamily="2" charset="0"/>
                <a:ea typeface="Calibri" pitchFamily="34" charset="0"/>
                <a:cs typeface="Arial" charset="0"/>
              </a:rPr>
              <a:t>የእሳት</a:t>
            </a:r>
            <a:r>
              <a:rPr lang="en-US" sz="2900" dirty="0">
                <a:latin typeface="Visual Geez Unicode" pitchFamily="2" charset="0"/>
                <a:ea typeface="Calibri" pitchFamily="34" charset="0"/>
                <a:cs typeface="Arial" charset="0"/>
              </a:rPr>
              <a:t> </a:t>
            </a:r>
            <a:r>
              <a:rPr lang="en-US" sz="2900" dirty="0" err="1">
                <a:latin typeface="Visual Geez Unicode" pitchFamily="2" charset="0"/>
                <a:ea typeface="Calibri" pitchFamily="34" charset="0"/>
                <a:cs typeface="Arial" charset="0"/>
              </a:rPr>
              <a:t>አደጋና</a:t>
            </a:r>
            <a:r>
              <a:rPr lang="en-US" sz="2900" dirty="0">
                <a:latin typeface="Visual Geez Unicode" pitchFamily="2" charset="0"/>
                <a:ea typeface="Calibri" pitchFamily="34" charset="0"/>
                <a:cs typeface="Arial" charset="0"/>
              </a:rPr>
              <a:t> </a:t>
            </a:r>
            <a:r>
              <a:rPr lang="en-US" sz="2900" dirty="0" err="1">
                <a:latin typeface="Visual Geez Unicode" pitchFamily="2" charset="0"/>
                <a:ea typeface="Calibri" pitchFamily="34" charset="0"/>
                <a:cs typeface="Arial" charset="0"/>
              </a:rPr>
              <a:t>ድንገተኛ</a:t>
            </a:r>
            <a:r>
              <a:rPr lang="en-US" sz="2900" dirty="0">
                <a:latin typeface="Visual Geez Unicode" pitchFamily="2" charset="0"/>
                <a:ea typeface="Calibri" pitchFamily="34" charset="0"/>
                <a:cs typeface="Arial" charset="0"/>
              </a:rPr>
              <a:t> </a:t>
            </a:r>
            <a:r>
              <a:rPr lang="en-US" sz="2900" dirty="0" err="1">
                <a:latin typeface="Visual Geez Unicode" pitchFamily="2" charset="0"/>
                <a:ea typeface="Calibri" pitchFamily="34" charset="0"/>
                <a:cs typeface="Arial" charset="0"/>
              </a:rPr>
              <a:t>አደጋዎች</a:t>
            </a:r>
            <a:r>
              <a:rPr lang="en-US" sz="2900" dirty="0">
                <a:latin typeface="Visual Geez Unicode" pitchFamily="2" charset="0"/>
                <a:ea typeface="Calibri" pitchFamily="34" charset="0"/>
                <a:cs typeface="Arial" charset="0"/>
              </a:rPr>
              <a:t> </a:t>
            </a:r>
            <a:r>
              <a:rPr lang="en-US" sz="2900" dirty="0" err="1">
                <a:latin typeface="Visual Geez Unicode" pitchFamily="2" charset="0"/>
                <a:ea typeface="Calibri" pitchFamily="34" charset="0"/>
                <a:cs typeface="Arial" charset="0"/>
              </a:rPr>
              <a:t>መከላከልና</a:t>
            </a:r>
            <a:r>
              <a:rPr lang="en-US" sz="2900" dirty="0">
                <a:latin typeface="Visual Geez Unicode" pitchFamily="2" charset="0"/>
                <a:ea typeface="Calibri" pitchFamily="34" charset="0"/>
                <a:cs typeface="Arial" charset="0"/>
              </a:rPr>
              <a:t> </a:t>
            </a:r>
            <a:r>
              <a:rPr lang="en-US" sz="2900" dirty="0" err="1">
                <a:latin typeface="Visual Geez Unicode" pitchFamily="2" charset="0"/>
                <a:ea typeface="Calibri" pitchFamily="34" charset="0"/>
                <a:cs typeface="Arial" charset="0"/>
              </a:rPr>
              <a:t>አስተዳደር</a:t>
            </a:r>
            <a:r>
              <a:rPr lang="en-US" sz="2900" dirty="0">
                <a:latin typeface="Visual Geez Unicode" pitchFamily="2" charset="0"/>
                <a:ea typeface="Calibri" pitchFamily="34" charset="0"/>
                <a:cs typeface="Arial" charset="0"/>
              </a:rPr>
              <a:t> </a:t>
            </a:r>
            <a:r>
              <a:rPr lang="en-US" sz="2900" dirty="0" err="1" smtClean="0">
                <a:latin typeface="Visual Geez Unicode" pitchFamily="2" charset="0"/>
                <a:ea typeface="Calibri" pitchFamily="34" charset="0"/>
                <a:cs typeface="Arial" charset="0"/>
              </a:rPr>
              <a:t>ወዘተ</a:t>
            </a:r>
            <a:r>
              <a:rPr lang="en-US" sz="2900" dirty="0" smtClean="0">
                <a:latin typeface="Visual Geez Unicode" pitchFamily="2" charset="0"/>
              </a:rPr>
              <a:t>….</a:t>
            </a:r>
            <a:endParaRPr lang="en-US" sz="2900" dirty="0" smtClean="0">
              <a:latin typeface="Visual Geez Unicode" pitchFamily="2" charset="0"/>
              <a:cs typeface="Arial" charset="0"/>
            </a:endParaRPr>
          </a:p>
          <a:p>
            <a:pPr algn="just"/>
            <a:r>
              <a:rPr lang="en-US" sz="2900" dirty="0" err="1" smtClean="0">
                <a:latin typeface="Visual Geez Unicode" pitchFamily="2" charset="0"/>
                <a:cs typeface="Arial" pitchFamily="34" charset="0"/>
              </a:rPr>
              <a:t>የውስጥ</a:t>
            </a:r>
            <a:r>
              <a:rPr lang="en-US" sz="2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ቁጥጥር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ሥርዓቱን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Visual Geez Unicode" pitchFamily="2" charset="0"/>
                <a:cs typeface="Arial" pitchFamily="34" charset="0"/>
              </a:rPr>
              <a:t>ማጠናከር</a:t>
            </a:r>
            <a:endParaRPr lang="en-US" sz="2900" dirty="0">
              <a:latin typeface="Visual Geez Unicode" pitchFamily="2" charset="0"/>
              <a:cs typeface="Arial" pitchFamily="34" charset="0"/>
            </a:endParaRPr>
          </a:p>
          <a:p>
            <a:pPr algn="just"/>
            <a:r>
              <a:rPr lang="en-US" sz="2900" dirty="0" err="1" smtClean="0">
                <a:latin typeface="Visual Geez Unicode" pitchFamily="2" charset="0"/>
                <a:cs typeface="Arial" pitchFamily="34" charset="0"/>
              </a:rPr>
              <a:t>የሂሳብ</a:t>
            </a:r>
            <a:r>
              <a:rPr lang="en-US" sz="29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አስተዳደሩ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ከግለሰቦች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ንክኪ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ጉዳት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የተጠበቀ</a:t>
            </a:r>
            <a:r>
              <a:rPr lang="en-US" sz="29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dirty="0" err="1">
                <a:latin typeface="Visual Geez Unicode" pitchFamily="2" charset="0"/>
                <a:cs typeface="Arial" pitchFamily="34" charset="0"/>
              </a:rPr>
              <a:t>ማድረግ</a:t>
            </a:r>
            <a:endParaRPr lang="en-US" sz="2900" dirty="0">
              <a:latin typeface="Visual Geez Unicode" pitchFamily="2" charset="0"/>
              <a:cs typeface="Arial" pitchFamily="34" charset="0"/>
            </a:endParaRPr>
          </a:p>
          <a:p>
            <a:pPr lvl="1" algn="just"/>
            <a:endParaRPr lang="en-US" sz="1800" b="1" dirty="0">
              <a:cs typeface="Arial" pitchFamily="34" charset="0"/>
            </a:endParaRPr>
          </a:p>
          <a:p>
            <a:pPr lvl="1" algn="just"/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1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የቀጠለ</a:t>
            </a:r>
            <a:r>
              <a:rPr lang="en-US" sz="3200" dirty="0" smtClean="0"/>
              <a:t>…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620000" cy="4754563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b="1" i="1" dirty="0" smtClean="0"/>
              <a:t>.</a:t>
            </a:r>
            <a:r>
              <a:rPr lang="en-US" sz="2000" b="1" i="1" dirty="0" err="1" smtClean="0"/>
              <a:t>የከተማዉን</a:t>
            </a:r>
            <a:r>
              <a:rPr lang="en-US" sz="2000" b="1" i="1" dirty="0" smtClean="0"/>
              <a:t>  </a:t>
            </a:r>
            <a:r>
              <a:rPr lang="en-US" sz="2000" b="1" i="1" dirty="0" err="1" smtClean="0"/>
              <a:t>ንብረት</a:t>
            </a:r>
            <a:r>
              <a:rPr lang="en-US" sz="2000" b="1" i="1" dirty="0" smtClean="0"/>
              <a:t>  </a:t>
            </a:r>
            <a:r>
              <a:rPr lang="en-US" sz="2000" b="1" i="1" dirty="0" err="1" smtClean="0"/>
              <a:t>ዘመናዊ</a:t>
            </a:r>
            <a:r>
              <a:rPr lang="en-US" sz="2000" b="1" i="1" dirty="0" smtClean="0"/>
              <a:t>  </a:t>
            </a:r>
            <a:r>
              <a:rPr lang="en-US" sz="2000" b="1" i="1" dirty="0" err="1" smtClean="0"/>
              <a:t>በሆነ</a:t>
            </a:r>
            <a:r>
              <a:rPr lang="en-US" sz="2000" b="1" i="1" dirty="0" smtClean="0"/>
              <a:t>  </a:t>
            </a:r>
            <a:r>
              <a:rPr lang="en-US" sz="2000" b="1" i="1" dirty="0" err="1" smtClean="0"/>
              <a:t>መልክ</a:t>
            </a:r>
            <a:r>
              <a:rPr lang="en-US" sz="2000" b="1" i="1" dirty="0" smtClean="0"/>
              <a:t>  </a:t>
            </a:r>
            <a:r>
              <a:rPr lang="en-US" sz="2000" b="1" i="1" dirty="0" err="1" smtClean="0"/>
              <a:t>ማስተዳደር</a:t>
            </a:r>
            <a:endParaRPr lang="en-US" b="1" i="1" dirty="0"/>
          </a:p>
          <a:p>
            <a:pPr>
              <a:lnSpc>
                <a:spcPct val="150000"/>
              </a:lnSpc>
            </a:pPr>
            <a:r>
              <a:rPr lang="en-US" sz="1800" dirty="0" err="1"/>
              <a:t>በገንዘብ</a:t>
            </a:r>
            <a:r>
              <a:rPr lang="en-US" sz="1800" dirty="0"/>
              <a:t> </a:t>
            </a:r>
            <a:r>
              <a:rPr lang="en-US" sz="1800" dirty="0" err="1"/>
              <a:t>ሚኒስቴር</a:t>
            </a:r>
            <a:r>
              <a:rPr lang="en-US" sz="1800" dirty="0"/>
              <a:t> </a:t>
            </a:r>
            <a:r>
              <a:rPr lang="en-US" sz="1800" dirty="0" err="1"/>
              <a:t>የተጀመረው</a:t>
            </a:r>
            <a:r>
              <a:rPr lang="en-US" sz="1800" dirty="0"/>
              <a:t> </a:t>
            </a:r>
            <a:r>
              <a:rPr lang="en-US" sz="1800" dirty="0" err="1"/>
              <a:t>አለም</a:t>
            </a:r>
            <a:r>
              <a:rPr lang="en-US" sz="1800" dirty="0"/>
              <a:t> </a:t>
            </a:r>
            <a:r>
              <a:rPr lang="en-US" sz="1800" dirty="0" err="1"/>
              <a:t>አቀፍ</a:t>
            </a:r>
            <a:r>
              <a:rPr lang="en-US" sz="1800" dirty="0"/>
              <a:t> የመንግስት </a:t>
            </a:r>
            <a:r>
              <a:rPr lang="en-US" sz="1800" dirty="0" err="1"/>
              <a:t>ፋይናንስ</a:t>
            </a:r>
            <a:r>
              <a:rPr lang="en-US" sz="1800" dirty="0"/>
              <a:t> </a:t>
            </a:r>
            <a:r>
              <a:rPr lang="en-US" sz="1800" dirty="0" err="1"/>
              <a:t>አስተዳደር</a:t>
            </a:r>
            <a:r>
              <a:rPr lang="en-US" sz="1800" dirty="0"/>
              <a:t> </a:t>
            </a:r>
            <a:r>
              <a:rPr lang="en-US" sz="1800" dirty="0" err="1"/>
              <a:t>ሪፖርት</a:t>
            </a:r>
            <a:r>
              <a:rPr lang="en-US" sz="1800" dirty="0"/>
              <a:t> </a:t>
            </a:r>
            <a:r>
              <a:rPr lang="en-US" sz="1800" dirty="0" err="1"/>
              <a:t>ሰታንዳርድ</a:t>
            </a:r>
            <a:r>
              <a:rPr lang="en-US" sz="1800" dirty="0"/>
              <a:t>&lt;&lt;IPSAS&gt;&gt; </a:t>
            </a:r>
            <a:r>
              <a:rPr lang="en-US" sz="1800" dirty="0" err="1"/>
              <a:t>እና</a:t>
            </a:r>
            <a:r>
              <a:rPr lang="en-US" sz="1800" dirty="0"/>
              <a:t> </a:t>
            </a:r>
            <a:r>
              <a:rPr lang="en-US" sz="1800" dirty="0" err="1"/>
              <a:t>አሁን</a:t>
            </a:r>
            <a:r>
              <a:rPr lang="en-US" sz="1800" dirty="0"/>
              <a:t> </a:t>
            </a:r>
            <a:r>
              <a:rPr lang="en-US" sz="1800" dirty="0" err="1"/>
              <a:t>እየተሰራበት</a:t>
            </a:r>
            <a:r>
              <a:rPr lang="en-US" sz="1800" dirty="0"/>
              <a:t> </a:t>
            </a:r>
            <a:r>
              <a:rPr lang="en-US" sz="1800" dirty="0" err="1"/>
              <a:t>ያለው</a:t>
            </a:r>
            <a:r>
              <a:rPr lang="en-US" sz="1800" dirty="0"/>
              <a:t> </a:t>
            </a:r>
            <a:r>
              <a:rPr lang="en-US" sz="1800" dirty="0" err="1"/>
              <a:t>የተቀናጀ</a:t>
            </a:r>
            <a:r>
              <a:rPr lang="en-US" sz="1800" dirty="0"/>
              <a:t> </a:t>
            </a:r>
            <a:r>
              <a:rPr lang="en-US" sz="1800" dirty="0" err="1"/>
              <a:t>የበጀት</a:t>
            </a:r>
            <a:r>
              <a:rPr lang="en-US" sz="1800" dirty="0"/>
              <a:t> </a:t>
            </a:r>
            <a:r>
              <a:rPr lang="en-US" sz="1800" dirty="0" err="1"/>
              <a:t>እና</a:t>
            </a:r>
            <a:r>
              <a:rPr lang="en-US" sz="1800" dirty="0"/>
              <a:t> </a:t>
            </a:r>
            <a:r>
              <a:rPr lang="en-US" sz="1800" dirty="0" err="1"/>
              <a:t>የወጪ</a:t>
            </a:r>
            <a:r>
              <a:rPr lang="en-US" sz="1800" dirty="0"/>
              <a:t> </a:t>
            </a:r>
            <a:r>
              <a:rPr lang="en-US" sz="1800" dirty="0" err="1"/>
              <a:t>አስተዳደር</a:t>
            </a:r>
            <a:r>
              <a:rPr lang="en-US" sz="1800" dirty="0"/>
              <a:t> </a:t>
            </a:r>
            <a:r>
              <a:rPr lang="en-US" sz="1800" dirty="0" err="1"/>
              <a:t>ሥርዓት</a:t>
            </a:r>
            <a:r>
              <a:rPr lang="en-US" sz="1800" dirty="0"/>
              <a:t> ‹‹IBEX›› </a:t>
            </a:r>
            <a:r>
              <a:rPr lang="en-US" sz="1800" dirty="0" err="1"/>
              <a:t>በመተካት</a:t>
            </a:r>
            <a:r>
              <a:rPr lang="en-US" sz="1800" dirty="0"/>
              <a:t> </a:t>
            </a:r>
            <a:r>
              <a:rPr lang="en-US" sz="1800" dirty="0" err="1"/>
              <a:t>ወደ</a:t>
            </a:r>
            <a:r>
              <a:rPr lang="en-US" sz="1800" dirty="0"/>
              <a:t> </a:t>
            </a:r>
            <a:r>
              <a:rPr lang="en-US" sz="1800" dirty="0" err="1"/>
              <a:t>ሙሉ</a:t>
            </a:r>
            <a:r>
              <a:rPr lang="en-US" sz="1800" dirty="0"/>
              <a:t> </a:t>
            </a:r>
            <a:r>
              <a:rPr lang="en-US" sz="1800" dirty="0" err="1"/>
              <a:t>ትግበራ</a:t>
            </a:r>
            <a:r>
              <a:rPr lang="en-US" sz="1800" dirty="0"/>
              <a:t> </a:t>
            </a:r>
            <a:r>
              <a:rPr lang="en-US" sz="1800" dirty="0" err="1"/>
              <a:t>የሚመሸጋገርበትን</a:t>
            </a:r>
            <a:r>
              <a:rPr lang="en-US" sz="1800" dirty="0"/>
              <a:t> </a:t>
            </a:r>
            <a:r>
              <a:rPr lang="en-US" sz="1800" dirty="0" err="1"/>
              <a:t>ሁኔታዎች</a:t>
            </a:r>
            <a:r>
              <a:rPr lang="en-US" sz="1800" dirty="0"/>
              <a:t> </a:t>
            </a:r>
            <a:r>
              <a:rPr lang="en-US" sz="1800" dirty="0" err="1"/>
              <a:t>በሚኒሰቴር</a:t>
            </a:r>
            <a:r>
              <a:rPr lang="en-US" sz="1800" dirty="0"/>
              <a:t> መ/</a:t>
            </a:r>
            <a:r>
              <a:rPr lang="en-US" sz="1800" dirty="0" err="1"/>
              <a:t>ቤቱ</a:t>
            </a:r>
            <a:r>
              <a:rPr lang="en-US" sz="1800" dirty="0"/>
              <a:t>  </a:t>
            </a:r>
            <a:r>
              <a:rPr lang="en-US" sz="1800" dirty="0" err="1"/>
              <a:t>በተቀመጠለት</a:t>
            </a:r>
            <a:r>
              <a:rPr lang="en-US" sz="1800" dirty="0"/>
              <a:t>  </a:t>
            </a:r>
            <a:r>
              <a:rPr lang="en-US" sz="1800" dirty="0" smtClean="0"/>
              <a:t>       </a:t>
            </a:r>
            <a:r>
              <a:rPr lang="en-US" sz="1800" dirty="0" err="1" smtClean="0"/>
              <a:t>የአተገባበር</a:t>
            </a:r>
            <a:r>
              <a:rPr lang="en-US" sz="1800" dirty="0" smtClean="0"/>
              <a:t> </a:t>
            </a:r>
            <a:r>
              <a:rPr lang="en-US" sz="1800" dirty="0" err="1"/>
              <a:t>ጊዜ</a:t>
            </a:r>
            <a:r>
              <a:rPr lang="en-US" sz="1800" dirty="0"/>
              <a:t>  </a:t>
            </a:r>
            <a:r>
              <a:rPr lang="en-US" sz="1800" dirty="0" err="1"/>
              <a:t>ሰሌዳ</a:t>
            </a:r>
            <a:r>
              <a:rPr lang="en-US" sz="1800" dirty="0"/>
              <a:t>  </a:t>
            </a:r>
            <a:r>
              <a:rPr lang="en-US" sz="1800" dirty="0" err="1"/>
              <a:t>ከተሞች</a:t>
            </a:r>
            <a:r>
              <a:rPr lang="en-US" sz="1800" dirty="0"/>
              <a:t> </a:t>
            </a:r>
            <a:r>
              <a:rPr lang="en-US" sz="1800" dirty="0" err="1"/>
              <a:t>ሊካተቱ</a:t>
            </a:r>
            <a:r>
              <a:rPr lang="en-US" sz="1800" dirty="0"/>
              <a:t>   </a:t>
            </a:r>
            <a:r>
              <a:rPr lang="en-US" sz="1800" dirty="0" err="1"/>
              <a:t>ይገባል</a:t>
            </a:r>
            <a:r>
              <a:rPr lang="en-US" sz="2400" dirty="0"/>
              <a:t>፡፡  </a:t>
            </a:r>
            <a:endParaRPr lang="en-US" sz="2400" dirty="0" smtClean="0"/>
          </a:p>
          <a:p>
            <a:pPr lvl="0">
              <a:lnSpc>
                <a:spcPct val="150000"/>
              </a:lnSpc>
            </a:pPr>
            <a:r>
              <a:rPr lang="en-US" sz="2000" dirty="0" err="1">
                <a:cs typeface="Arial" pitchFamily="34" charset="0"/>
              </a:rPr>
              <a:t>ቋሚ</a:t>
            </a:r>
            <a:r>
              <a:rPr lang="en-US" sz="2000" dirty="0">
                <a:cs typeface="Arial" pitchFamily="34" charset="0"/>
              </a:rPr>
              <a:t>  </a:t>
            </a:r>
            <a:r>
              <a:rPr lang="en-US" sz="2000" dirty="0" err="1">
                <a:cs typeface="Arial" pitchFamily="34" charset="0"/>
              </a:rPr>
              <a:t>ንብረት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ለማስተዳደር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ቀጥሎ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የቀረቡትን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ቅደም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ተከተሎችን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መከተል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ያስፈልጋል</a:t>
            </a:r>
            <a:endParaRPr lang="en-US" sz="2000" dirty="0" smtClean="0"/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ግልጽ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>
                <a:cs typeface="Arial" pitchFamily="34" charset="0"/>
              </a:rPr>
              <a:t>የሆነ</a:t>
            </a:r>
            <a:r>
              <a:rPr lang="en-US" sz="1800" dirty="0">
                <a:cs typeface="Arial" pitchFamily="34" charset="0"/>
              </a:rPr>
              <a:t> </a:t>
            </a:r>
            <a:r>
              <a:rPr lang="en-US" sz="1800" dirty="0" err="1">
                <a:cs typeface="Arial" pitchFamily="34" charset="0"/>
              </a:rPr>
              <a:t>የቋሚ</a:t>
            </a:r>
            <a:r>
              <a:rPr lang="en-US" sz="1800" dirty="0">
                <a:cs typeface="Arial" pitchFamily="34" charset="0"/>
              </a:rPr>
              <a:t> </a:t>
            </a:r>
            <a:r>
              <a:rPr lang="en-US" sz="1800" dirty="0" err="1">
                <a:cs typeface="Arial" pitchFamily="34" charset="0"/>
              </a:rPr>
              <a:t>ንብረት</a:t>
            </a:r>
            <a:r>
              <a:rPr lang="en-US" sz="1800" dirty="0">
                <a:cs typeface="Arial" pitchFamily="34" charset="0"/>
              </a:rPr>
              <a:t> </a:t>
            </a:r>
            <a:r>
              <a:rPr lang="en-US" sz="1800" dirty="0" err="1">
                <a:cs typeface="Arial" pitchFamily="34" charset="0"/>
              </a:rPr>
              <a:t>አስተዳደር</a:t>
            </a:r>
            <a:r>
              <a:rPr lang="en-US" sz="1800" dirty="0">
                <a:cs typeface="Arial" pitchFamily="34" charset="0"/>
              </a:rPr>
              <a:t> </a:t>
            </a:r>
            <a:r>
              <a:rPr lang="en-US" sz="1800" dirty="0" err="1">
                <a:cs typeface="Arial" pitchFamily="34" charset="0"/>
              </a:rPr>
              <a:t>ፖሊሲ</a:t>
            </a:r>
            <a:r>
              <a:rPr lang="en-US" sz="1800" dirty="0">
                <a:cs typeface="Arial" pitchFamily="34" charset="0"/>
              </a:rPr>
              <a:t> </a:t>
            </a:r>
            <a:r>
              <a:rPr lang="en-US" sz="1800" dirty="0" err="1">
                <a:cs typeface="Arial" pitchFamily="34" charset="0"/>
              </a:rPr>
              <a:t>መኖር</a:t>
            </a:r>
            <a:r>
              <a:rPr lang="en-US" sz="1800" dirty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አለበት</a:t>
            </a:r>
            <a:r>
              <a:rPr lang="en-US" sz="1800" dirty="0" smtClean="0">
                <a:cs typeface="Arial" pitchFamily="34" charset="0"/>
              </a:rPr>
              <a:t>::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cs typeface="Arial" pitchFamily="34" charset="0"/>
              </a:rPr>
              <a:t>GIS Base map </a:t>
            </a:r>
            <a:r>
              <a:rPr lang="en-US" sz="1800" dirty="0" err="1">
                <a:cs typeface="Arial" pitchFamily="34" charset="0"/>
              </a:rPr>
              <a:t>መጠቀምና</a:t>
            </a:r>
            <a:r>
              <a:rPr lang="en-US" sz="1800" dirty="0">
                <a:cs typeface="Arial" pitchFamily="34" charset="0"/>
              </a:rPr>
              <a:t>  </a:t>
            </a:r>
            <a:r>
              <a:rPr lang="en-US" sz="1800" dirty="0" err="1">
                <a:cs typeface="Arial" pitchFamily="34" charset="0"/>
              </a:rPr>
              <a:t>ከካዳስተር</a:t>
            </a:r>
            <a:r>
              <a:rPr lang="en-US" sz="1800" dirty="0">
                <a:cs typeface="Arial" pitchFamily="34" charset="0"/>
              </a:rPr>
              <a:t> </a:t>
            </a:r>
            <a:r>
              <a:rPr lang="en-US" sz="1800" dirty="0" err="1">
                <a:cs typeface="Arial" pitchFamily="34" charset="0"/>
              </a:rPr>
              <a:t>ጋር</a:t>
            </a:r>
            <a:r>
              <a:rPr lang="en-US" sz="1800" dirty="0">
                <a:cs typeface="Arial" pitchFamily="34" charset="0"/>
              </a:rPr>
              <a:t> </a:t>
            </a:r>
            <a:r>
              <a:rPr lang="en-US" sz="1800" dirty="0" err="1">
                <a:cs typeface="Arial" pitchFamily="34" charset="0"/>
              </a:rPr>
              <a:t>ማቀናጀት</a:t>
            </a:r>
            <a:r>
              <a:rPr lang="en-US" sz="1800" dirty="0">
                <a:cs typeface="Arial" pitchFamily="34" charset="0"/>
              </a:rPr>
              <a:t>  </a:t>
            </a:r>
            <a:r>
              <a:rPr lang="en-US" sz="1800" dirty="0" err="1" smtClean="0">
                <a:cs typeface="Arial" pitchFamily="34" charset="0"/>
              </a:rPr>
              <a:t>ያስፈልጋል</a:t>
            </a:r>
            <a:endParaRPr lang="en-US" sz="1800" dirty="0" smtClean="0"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1800" dirty="0" err="1"/>
              <a:t>ግልጸኝነትን</a:t>
            </a:r>
            <a:r>
              <a:rPr lang="en-US" sz="1800" dirty="0"/>
              <a:t> </a:t>
            </a:r>
            <a:r>
              <a:rPr lang="en-US" sz="1800" dirty="0" err="1" smtClean="0"/>
              <a:t>ማስፈን</a:t>
            </a:r>
            <a:r>
              <a:rPr lang="en-US" sz="1800" dirty="0" smtClean="0"/>
              <a:t>  </a:t>
            </a:r>
            <a:r>
              <a:rPr lang="en-US" sz="1800" dirty="0" err="1"/>
              <a:t>እና</a:t>
            </a:r>
            <a:r>
              <a:rPr lang="en-US" sz="1800" dirty="0"/>
              <a:t> </a:t>
            </a:r>
            <a:r>
              <a:rPr lang="en-US" sz="1800" dirty="0" err="1"/>
              <a:t>ለሕብረተሰቡ</a:t>
            </a:r>
            <a:r>
              <a:rPr lang="en-US" sz="1800" dirty="0"/>
              <a:t> </a:t>
            </a:r>
            <a:r>
              <a:rPr lang="en-US" sz="1800" dirty="0" err="1"/>
              <a:t>ማሳወቅ</a:t>
            </a:r>
            <a:r>
              <a:rPr lang="en-US" sz="1800" b="1" dirty="0"/>
              <a:t>፡፡ </a:t>
            </a:r>
            <a:endParaRPr lang="en-US" sz="1800" dirty="0"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146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የቀጠለ</a:t>
            </a:r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9200"/>
            <a:ext cx="7498080" cy="50292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2900" b="1" dirty="0" err="1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የከተማ</a:t>
            </a:r>
            <a:r>
              <a:rPr lang="en-US" sz="2900" b="1" dirty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b="1" dirty="0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b="1" dirty="0" err="1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ልማት</a:t>
            </a:r>
            <a:r>
              <a:rPr lang="en-US" sz="2900" b="1" dirty="0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ፈንድና</a:t>
            </a:r>
            <a:r>
              <a:rPr lang="en-US" sz="2900" b="1" dirty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ፋይናንስና</a:t>
            </a:r>
            <a:r>
              <a:rPr lang="en-US" sz="2900" b="1" dirty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b="1" dirty="0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ድጋፍ </a:t>
            </a:r>
            <a:r>
              <a:rPr lang="en-US" sz="2900" b="1" dirty="0" err="1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ሰጭ</a:t>
            </a:r>
            <a:r>
              <a:rPr lang="en-US" sz="2900" b="1" dirty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b="1" dirty="0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900" b="1" dirty="0" err="1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አደረጃጀትና</a:t>
            </a:r>
            <a:r>
              <a:rPr lang="en-US" sz="2900" b="1" dirty="0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2900" b="1" dirty="0" err="1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አሰራር</a:t>
            </a:r>
            <a:r>
              <a:rPr lang="en-US" sz="2900" b="1" dirty="0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2900" b="1" dirty="0" err="1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መፍጠር</a:t>
            </a:r>
            <a:r>
              <a:rPr lang="en-US" sz="2900" b="1" dirty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/pool financing</a:t>
            </a:r>
            <a:r>
              <a:rPr lang="en-US" sz="2900" b="1" dirty="0" smtClean="0">
                <a:solidFill>
                  <a:srgbClr val="FF0000"/>
                </a:solidFill>
                <a:latin typeface="Visual Geez Unicode" pitchFamily="2" charset="0"/>
                <a:cs typeface="Arial" pitchFamily="34" charset="0"/>
              </a:rPr>
              <a:t>/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200" dirty="0" err="1">
                <a:latin typeface="Visual Geez Unicode" pitchFamily="2" charset="0"/>
                <a:cs typeface="Arial" charset="0"/>
              </a:rPr>
              <a:t>የከተማ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 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ልማት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  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ፈንድ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 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የሚያስተዳድርና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 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የሚመራ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 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ድርጅት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 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በፌደራል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 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ራሱን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 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የቻለ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 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ሆኖ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 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የሚቋቋምና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በተመሳሳይ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 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ሁኔታ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 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በክልሎችም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 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ደረጃ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 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በአዋጅ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 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ሊቋቋም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 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ይችላል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፡ 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ተልኮውም</a:t>
            </a:r>
            <a:endParaRPr lang="en-US" sz="2200" dirty="0">
              <a:latin typeface="Visual Geez Unicode" pitchFamily="2" charset="0"/>
              <a:cs typeface="Arial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ከተሞች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ብድር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ማግኘት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እንዲችሉ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አማራጭ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መንገዶች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err="1" smtClean="0">
                <a:latin typeface="Visual Geez Unicode" pitchFamily="2" charset="0"/>
                <a:cs typeface="Arial" charset="0"/>
              </a:rPr>
              <a:t>ያስቀምጣል</a:t>
            </a:r>
            <a:endParaRPr lang="en-US" sz="2200" dirty="0" smtClean="0">
              <a:latin typeface="Visual Geez Unicode" pitchFamily="2" charset="0"/>
              <a:cs typeface="Arial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ከተሞች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ብድር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err="1" smtClean="0">
                <a:latin typeface="Visual Geez Unicode" pitchFamily="2" charset="0"/>
                <a:cs typeface="Arial" charset="0"/>
              </a:rPr>
              <a:t>ማግኘት</a:t>
            </a:r>
            <a:r>
              <a:rPr lang="en-US" sz="22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err="1" smtClean="0">
                <a:latin typeface="Visual Geez Unicode" pitchFamily="2" charset="0"/>
                <a:cs typeface="Arial" charset="0"/>
              </a:rPr>
              <a:t>እንዲችሉ</a:t>
            </a:r>
            <a:r>
              <a:rPr lang="en-US" sz="2200" dirty="0" smtClean="0">
                <a:latin typeface="Visual Geez Unicode" pitchFamily="2" charset="0"/>
                <a:cs typeface="Arial" charset="0"/>
              </a:rPr>
              <a:t>  </a:t>
            </a:r>
            <a:r>
              <a:rPr lang="en-US" sz="2200" dirty="0" err="1" smtClean="0">
                <a:latin typeface="Visual Geez Unicode" pitchFamily="2" charset="0"/>
                <a:cs typeface="Arial" charset="0"/>
              </a:rPr>
              <a:t>አማራጭ</a:t>
            </a:r>
            <a:r>
              <a:rPr lang="en-US" sz="2200" dirty="0" smtClean="0">
                <a:latin typeface="Visual Geez Unicode" pitchFamily="2" charset="0"/>
                <a:cs typeface="Arial" charset="0"/>
              </a:rPr>
              <a:t>  </a:t>
            </a:r>
            <a:r>
              <a:rPr lang="en-US" sz="2200" dirty="0" err="1" smtClean="0">
                <a:latin typeface="Visual Geez Unicode" pitchFamily="2" charset="0"/>
                <a:cs typeface="Arial" charset="0"/>
              </a:rPr>
              <a:t>መንገዶች</a:t>
            </a:r>
            <a:r>
              <a:rPr lang="en-US" sz="2200" dirty="0" smtClean="0">
                <a:latin typeface="Visual Geez Unicode" pitchFamily="2" charset="0"/>
                <a:cs typeface="Arial" charset="0"/>
              </a:rPr>
              <a:t>  </a:t>
            </a:r>
            <a:r>
              <a:rPr lang="en-US" sz="2200" dirty="0" err="1" smtClean="0">
                <a:latin typeface="Visual Geez Unicode" pitchFamily="2" charset="0"/>
                <a:cs typeface="Arial" charset="0"/>
              </a:rPr>
              <a:t>ያስቀምጣል</a:t>
            </a:r>
            <a:endParaRPr lang="en-US" sz="2200" dirty="0" smtClean="0">
              <a:latin typeface="Visual Geez Unicode" pitchFamily="2" charset="0"/>
              <a:cs typeface="Arial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err="1">
                <a:latin typeface="Visual Geez Unicode" pitchFamily="2" charset="0"/>
                <a:cs typeface="Arial" charset="0"/>
              </a:rPr>
              <a:t>ከተሞች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ለሚበደሯቸው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ገንዘብ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(Collateral) 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በማስያዝም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ይሁን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መክፈል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ካልቻል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  <a:endParaRPr lang="en-US" sz="2200" dirty="0" smtClean="0">
              <a:latin typeface="Visual Geez Unicode" pitchFamily="2" charset="0"/>
              <a:cs typeface="Arial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smtClean="0">
                <a:latin typeface="Visual Geez Unicode" pitchFamily="2" charset="0"/>
                <a:cs typeface="Arial" charset="0"/>
              </a:rPr>
              <a:t>       </a:t>
            </a:r>
            <a:r>
              <a:rPr lang="en-US" sz="2200" dirty="0" err="1" smtClean="0">
                <a:latin typeface="Visual Geez Unicode" pitchFamily="2" charset="0"/>
                <a:cs typeface="Arial" charset="0"/>
              </a:rPr>
              <a:t>ብድሩን</a:t>
            </a:r>
            <a:r>
              <a:rPr lang="en-US" sz="22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እንደሚከፍል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ዋስትና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ሊሰጥ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err="1" smtClean="0">
                <a:latin typeface="Visual Geez Unicode" pitchFamily="2" charset="0"/>
                <a:cs typeface="Arial" charset="0"/>
              </a:rPr>
              <a:t>ይችላል</a:t>
            </a:r>
            <a:endParaRPr lang="en-US" sz="2200" dirty="0" smtClean="0">
              <a:latin typeface="Visual Geez Unicode" pitchFamily="2" charset="0"/>
              <a:cs typeface="Arial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err="1">
                <a:latin typeface="Visual Geez Unicode" pitchFamily="2" charset="0"/>
                <a:cs typeface="Arial" charset="0"/>
              </a:rPr>
              <a:t>ከተሞች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በተለያያ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err="1" smtClean="0">
                <a:latin typeface="Visual Geez Unicode" pitchFamily="2" charset="0"/>
                <a:cs typeface="Arial" charset="0"/>
              </a:rPr>
              <a:t>መንገድ</a:t>
            </a:r>
            <a:r>
              <a:rPr lang="en-US" sz="2200" dirty="0" smtClean="0">
                <a:latin typeface="Visual Geez Unicode" pitchFamily="2" charset="0"/>
                <a:cs typeface="Arial" charset="0"/>
              </a:rPr>
              <a:t>  ድጋፍ 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እና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ብድር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እንዲያገኙ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ሥርዓት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ይፈጥራል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፤ 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የተገኘ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smtClean="0">
                <a:latin typeface="Visual Geez Unicode" pitchFamily="2" charset="0"/>
                <a:cs typeface="Arial" charset="0"/>
              </a:rPr>
              <a:t>ድጋፍ 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እና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err="1" smtClean="0">
                <a:latin typeface="Visual Geez Unicode" pitchFamily="2" charset="0"/>
                <a:cs typeface="Arial" charset="0"/>
              </a:rPr>
              <a:t>ብድር</a:t>
            </a:r>
            <a:r>
              <a:rPr lang="en-US" sz="22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አስተዳደር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ይመራል</a:t>
            </a:r>
            <a:r>
              <a:rPr lang="en-US" sz="2200" dirty="0" smtClean="0">
                <a:latin typeface="Visual Geez Unicode" pitchFamily="2" charset="0"/>
                <a:cs typeface="Arial" charset="0"/>
              </a:rPr>
              <a:t>፤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ከፍተኛ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ገቢ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ማመንጨት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አቅም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ያላቸው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ከተሞች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ቦንድ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መሸጥ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Visual Geez Unicode" pitchFamily="2" charset="0"/>
                <a:cs typeface="Arial" pitchFamily="34" charset="0"/>
              </a:rPr>
              <a:t>ሲፈልጉ</a:t>
            </a:r>
            <a:r>
              <a:rPr lang="en-US" sz="2200" dirty="0" smtClean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2200" dirty="0" err="1" smtClean="0">
                <a:latin typeface="Visual Geez Unicode" pitchFamily="2" charset="0"/>
                <a:cs typeface="Arial" pitchFamily="34" charset="0"/>
              </a:rPr>
              <a:t>ቦንዶቹን</a:t>
            </a:r>
            <a:r>
              <a:rPr lang="en-US" sz="2200" dirty="0" smtClean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2200" dirty="0" err="1" smtClean="0">
                <a:latin typeface="Visual Geez Unicode" pitchFamily="2" charset="0"/>
                <a:cs typeface="Arial" pitchFamily="34" charset="0"/>
              </a:rPr>
              <a:t>በማሰባሰብ</a:t>
            </a:r>
            <a:r>
              <a:rPr lang="en-US" sz="2200" dirty="0" smtClean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2200" dirty="0" err="1">
                <a:latin typeface="Visual Geez Unicode" pitchFamily="2" charset="0"/>
                <a:cs typeface="Arial" pitchFamily="34" charset="0"/>
              </a:rPr>
              <a:t>በክፍልፋይ</a:t>
            </a:r>
            <a:r>
              <a:rPr lang="en-US" sz="22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pitchFamily="34" charset="0"/>
              </a:rPr>
              <a:t>ተበዳሪዎች</a:t>
            </a:r>
            <a:r>
              <a:rPr lang="en-US" sz="22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pitchFamily="34" charset="0"/>
              </a:rPr>
              <a:t>የተመሰረተ</a:t>
            </a:r>
            <a:r>
              <a:rPr lang="en-US" sz="22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pitchFamily="34" charset="0"/>
              </a:rPr>
              <a:t>አንድ</a:t>
            </a:r>
            <a:r>
              <a:rPr lang="en-US" sz="22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pitchFamily="34" charset="0"/>
              </a:rPr>
              <a:t>ቦንድ</a:t>
            </a:r>
            <a:r>
              <a:rPr lang="en-US" sz="22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200" dirty="0" smtClean="0">
                <a:latin typeface="Visual Geez Unicode" pitchFamily="2" charset="0"/>
                <a:cs typeface="Arial" pitchFamily="34" charset="0"/>
              </a:rPr>
              <a:t>(</a:t>
            </a:r>
            <a:r>
              <a:rPr lang="en-US" sz="2200" dirty="0">
                <a:latin typeface="Visual Geez Unicode" pitchFamily="2" charset="0"/>
                <a:cs typeface="Arial" pitchFamily="34" charset="0"/>
              </a:rPr>
              <a:t>S</a:t>
            </a:r>
            <a:r>
              <a:rPr lang="en-US" sz="2200" dirty="0" smtClean="0">
                <a:latin typeface="Visual Geez Unicode" pitchFamily="2" charset="0"/>
                <a:cs typeface="Arial" pitchFamily="34" charset="0"/>
              </a:rPr>
              <a:t>ingle </a:t>
            </a:r>
            <a:r>
              <a:rPr lang="en-US" sz="2200" dirty="0">
                <a:latin typeface="Visual Geez Unicode" pitchFamily="2" charset="0"/>
                <a:cs typeface="Arial" pitchFamily="34" charset="0"/>
              </a:rPr>
              <a:t>class of bond backed by a diversiﬁed port-folio of borrowers.) </a:t>
            </a:r>
            <a:r>
              <a:rPr lang="en-US" sz="2200" dirty="0" err="1">
                <a:latin typeface="Visual Geez Unicode" pitchFamily="2" charset="0"/>
                <a:cs typeface="Arial" pitchFamily="34" charset="0"/>
              </a:rPr>
              <a:t>ያቀርባል</a:t>
            </a:r>
            <a:r>
              <a:rPr lang="en-US" sz="2200" dirty="0">
                <a:latin typeface="Visual Geez Unicode" pitchFamily="2" charset="0"/>
                <a:cs typeface="Arial" pitchFamily="34" charset="0"/>
              </a:rPr>
              <a:t>፡፡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1600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150000"/>
              </a:lnSpc>
            </a:pPr>
            <a:endParaRPr lang="en-US" sz="1600" dirty="0" smtClean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marL="457200" lvl="1" indent="0">
              <a:buNone/>
            </a:pPr>
            <a:endParaRPr lang="en-US" sz="1600" dirty="0">
              <a:solidFill>
                <a:srgbClr val="FF0000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የቀጠለ</a:t>
            </a:r>
            <a:r>
              <a:rPr lang="en-US" dirty="0"/>
              <a:t>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9200"/>
            <a:ext cx="7498080" cy="50292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Arial" charset="0"/>
                <a:cs typeface="Arial" charset="0"/>
              </a:rPr>
              <a:t>.</a:t>
            </a:r>
            <a:r>
              <a:rPr lang="en-US" sz="4500" b="1" dirty="0" smtClean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የከተሞች </a:t>
            </a:r>
            <a:r>
              <a:rPr lang="en-US" sz="4500" b="1" dirty="0" err="1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የመበደር</a:t>
            </a:r>
            <a:r>
              <a:rPr lang="en-US" sz="4500" b="1" dirty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  </a:t>
            </a:r>
            <a:r>
              <a:rPr lang="en-US" sz="4500" b="1" dirty="0" err="1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አቅም</a:t>
            </a:r>
            <a:r>
              <a:rPr lang="en-US" sz="4500" b="1" dirty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ማጠናከርና</a:t>
            </a:r>
            <a:r>
              <a:rPr lang="en-US" sz="4500" b="1" dirty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ብቃት</a:t>
            </a:r>
            <a:r>
              <a:rPr lang="en-US" sz="4500" b="1" dirty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ምዘና</a:t>
            </a:r>
            <a:r>
              <a:rPr lang="en-US" sz="4500" b="1" dirty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  </a:t>
            </a:r>
            <a:r>
              <a:rPr lang="en-US" sz="4500" b="1" dirty="0" err="1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ስርአት</a:t>
            </a:r>
            <a:r>
              <a:rPr lang="en-US" sz="4500" b="1" dirty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ስለማደራጀት</a:t>
            </a:r>
            <a:endParaRPr lang="en-US" sz="4500" b="1" dirty="0" smtClean="0">
              <a:solidFill>
                <a:srgbClr val="FF0000"/>
              </a:solidFill>
              <a:latin typeface="Visual Geez Unicode" pitchFamily="2" charset="0"/>
              <a:cs typeface="Arial" charset="0"/>
            </a:endParaRPr>
          </a:p>
          <a:p>
            <a:pPr marL="265113" indent="-265113" algn="just">
              <a:lnSpc>
                <a:spcPct val="150000"/>
              </a:lnSpc>
              <a:buNone/>
              <a:defRPr/>
            </a:pP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ለዚህ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Visual Geez Unicode" pitchFamily="2" charset="0"/>
                <a:cs typeface="Arial" pitchFamily="34" charset="0"/>
              </a:rPr>
              <a:t>ተግባር</a:t>
            </a:r>
            <a:r>
              <a:rPr lang="en-US" sz="40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ተቋም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የሚቋቋም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ሲሆን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ሥራውም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-</a:t>
            </a:r>
          </a:p>
          <a:p>
            <a:pPr marL="265113" indent="-265113" algn="just">
              <a:lnSpc>
                <a:spcPct val="150000"/>
              </a:lnSpc>
              <a:buFont typeface="Wingdings 2" pitchFamily="18" charset="2"/>
              <a:buChar char=""/>
              <a:defRPr/>
            </a:pP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በመጀመሪያ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ደረጃ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የከተማ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አስተዳደሮች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የመበደር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ብቃት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ክፍተት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የሚያጠና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</a:p>
          <a:p>
            <a:pPr marL="265113" indent="-265113" algn="just">
              <a:lnSpc>
                <a:spcPct val="150000"/>
              </a:lnSpc>
              <a:buFont typeface="Wingdings 2" pitchFamily="18" charset="2"/>
              <a:buChar char=""/>
              <a:defRPr/>
            </a:pP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ክፍተቱን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መሰረት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አድርጎ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አቅም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የሚገነባ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ተቋም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ነው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፡፡ </a:t>
            </a:r>
          </a:p>
          <a:p>
            <a:pPr marL="571500" lvl="1" indent="0" algn="just">
              <a:lnSpc>
                <a:spcPct val="125000"/>
              </a:lnSpc>
              <a:defRPr/>
            </a:pP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ለከተሞች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ተስማሚ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የሆነ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የፋይናንስ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አስተዳደር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እንዲኖር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ያግዛል</a:t>
            </a:r>
            <a:endParaRPr lang="en-US" sz="4000" dirty="0">
              <a:latin typeface="Visual Geez Unicode" pitchFamily="2" charset="0"/>
              <a:cs typeface="Arial" pitchFamily="34" charset="0"/>
            </a:endParaRPr>
          </a:p>
          <a:p>
            <a:pPr marL="571500" lvl="1" indent="0" algn="just">
              <a:lnSpc>
                <a:spcPct val="125000"/>
              </a:lnSpc>
              <a:defRPr/>
            </a:pP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የተዋሃደ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የሂሳብ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አወቃቀርና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አክርዋል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የሆነ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የሂሳብ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አያያዝ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እንዲኖር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ያግዛል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፤</a:t>
            </a:r>
          </a:p>
          <a:p>
            <a:pPr marL="571500" lvl="1" indent="0" algn="just">
              <a:lnSpc>
                <a:spcPct val="125000"/>
              </a:lnSpc>
              <a:defRPr/>
            </a:pP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የበጀት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አስተዳደር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ሥርዓታቸው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የረዥም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ጊዜ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እቅዶችን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መሠረት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ያደረገ</a:t>
            </a:r>
            <a:endParaRPr lang="en-US" sz="4000" dirty="0">
              <a:latin typeface="Visual Geez Unicode" pitchFamily="2" charset="0"/>
              <a:cs typeface="Arial" pitchFamily="34" charset="0"/>
            </a:endParaRPr>
          </a:p>
          <a:p>
            <a:pPr marL="801688" lvl="1" indent="-230188" algn="just">
              <a:lnSpc>
                <a:spcPct val="125000"/>
              </a:lnSpc>
              <a:defRPr/>
            </a:pP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ዘመናዊ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የግዢ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አስተዳደር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ሥርዓት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እንዲኖር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ያግዛል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፣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በተለይ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የከተማ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መሬት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በሊዝ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ሲቀርብ</a:t>
            </a:r>
            <a:endParaRPr lang="en-US" sz="4000" dirty="0">
              <a:latin typeface="Visual Geez Unicode" pitchFamily="2" charset="0"/>
              <a:cs typeface="Arial" pitchFamily="34" charset="0"/>
            </a:endParaRPr>
          </a:p>
          <a:p>
            <a:pPr marL="571500" lvl="1" indent="0" algn="just">
              <a:lnSpc>
                <a:spcPct val="125000"/>
              </a:lnSpc>
              <a:defRPr/>
            </a:pP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ዘመናዊ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ገቢ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አስተዳደር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ሥርዓት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እንዲኖር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ያግዛል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፣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በተለይ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የማዘጋጃ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ቤት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ታክስ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ሥርዓት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እንዲኖር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Visual Geez Unicode" pitchFamily="2" charset="0"/>
                <a:cs typeface="Arial" pitchFamily="34" charset="0"/>
              </a:rPr>
              <a:t>ያግዛል</a:t>
            </a:r>
            <a:r>
              <a:rPr lang="en-US" sz="4000" dirty="0">
                <a:latin typeface="Visual Geez Unicode" pitchFamily="2" charset="0"/>
                <a:cs typeface="Arial" pitchFamily="34" charset="0"/>
              </a:rPr>
              <a:t>፤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2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የቀጠለ</a:t>
            </a:r>
            <a:r>
              <a:rPr lang="en-US" dirty="0"/>
              <a:t>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13" indent="-265113" algn="just">
              <a:lnSpc>
                <a:spcPct val="150000"/>
              </a:lnSpc>
              <a:buFont typeface="Wingdings 2" pitchFamily="18" charset="2"/>
              <a:buChar char="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የከተሞች 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ብድር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 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የመክፍል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 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አቅምቸውን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 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ለመገንባት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፤ 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ስትራቴጂዎች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በማዕከልነት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መምራት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265113" indent="-265113" algn="just">
              <a:lnSpc>
                <a:spcPct val="150000"/>
              </a:lnSpc>
              <a:buFont typeface="Wingdings 2" pitchFamily="18" charset="2"/>
              <a:buChar char=""/>
              <a:defRPr/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በቀጣይ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በገለልተኛነት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የከተሞችን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የመበደር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ብቃት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እየመዘነ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ደረጃ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እየሰጠ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ለአበዳሪ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ማስተዋወቅ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265113" indent="-265113" algn="just">
              <a:lnSpc>
                <a:spcPct val="150000"/>
              </a:lnSpc>
              <a:buFont typeface="Wingdings 2" pitchFamily="18" charset="2"/>
              <a:buChar char=""/>
              <a:defRPr/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ገለልተኛ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መዛኝነቱ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በአበዳሪዎች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ዘንድ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አመኔታ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እንዲኖር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መስራት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61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m-ET" dirty="0">
                <a:latin typeface="+mn-lt"/>
              </a:rPr>
              <a:t>የባለድርሻ አካላት ሚና</a:t>
            </a:r>
            <a:r>
              <a:rPr lang="am-ET" dirty="0"/>
              <a:t/>
            </a:r>
            <a:br>
              <a:rPr lang="am-ET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90600"/>
            <a:ext cx="7498080" cy="52578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am-ET" dirty="0"/>
          </a:p>
          <a:p>
            <a:r>
              <a:rPr lang="am-ET" sz="2800" dirty="0" smtClean="0">
                <a:cs typeface="Arial" pitchFamily="34" charset="0"/>
              </a:rPr>
              <a:t>የከተማ </a:t>
            </a:r>
            <a:r>
              <a:rPr lang="am-ET" sz="2800" dirty="0">
                <a:cs typeface="Arial" pitchFamily="34" charset="0"/>
              </a:rPr>
              <a:t>ልማት ፋይናንስ የአንድ አካል ሥራ ብቻ ባለመሆኑ ቅንጅት የሚጠይቅ ሥራ ነው እንደመሆኑ መጠን   </a:t>
            </a:r>
          </a:p>
          <a:p>
            <a:r>
              <a:rPr lang="am-ET" sz="2800" dirty="0" smtClean="0">
                <a:cs typeface="Arial" pitchFamily="34" charset="0"/>
              </a:rPr>
              <a:t>የገንዘብ </a:t>
            </a:r>
            <a:r>
              <a:rPr lang="am-ET" sz="2800" dirty="0">
                <a:cs typeface="Arial" pitchFamily="34" charset="0"/>
              </a:rPr>
              <a:t>ሚኒስቴር </a:t>
            </a:r>
          </a:p>
          <a:p>
            <a:r>
              <a:rPr lang="am-ET" sz="2800" dirty="0" smtClean="0">
                <a:cs typeface="Arial" pitchFamily="34" charset="0"/>
              </a:rPr>
              <a:t>የከተማ </a:t>
            </a:r>
            <a:r>
              <a:rPr lang="am-ET" sz="2800" dirty="0">
                <a:cs typeface="Arial" pitchFamily="34" charset="0"/>
              </a:rPr>
              <a:t>ልማትና ኮንስትራክሽን ሚኒስቴር፡ </a:t>
            </a:r>
          </a:p>
          <a:p>
            <a:r>
              <a:rPr lang="am-ET" sz="2800" dirty="0" smtClean="0">
                <a:cs typeface="Arial" pitchFamily="34" charset="0"/>
              </a:rPr>
              <a:t>የገቢዎች </a:t>
            </a:r>
            <a:r>
              <a:rPr lang="am-ET" sz="2800" dirty="0">
                <a:cs typeface="Arial" pitchFamily="34" charset="0"/>
              </a:rPr>
              <a:t>ሚኒስቴር </a:t>
            </a:r>
          </a:p>
          <a:p>
            <a:r>
              <a:rPr lang="am-ET" sz="2800" dirty="0" smtClean="0">
                <a:cs typeface="Arial" pitchFamily="34" charset="0"/>
              </a:rPr>
              <a:t>እንዲሁም </a:t>
            </a:r>
            <a:r>
              <a:rPr lang="am-ET" sz="2800" dirty="0">
                <a:cs typeface="Arial" pitchFamily="34" charset="0"/>
              </a:rPr>
              <a:t>የክልል እና በክልሉ ስር ያሉ የተለያዩ አካለት እና የከተሞችን  ድርሻ  ያመለክታል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1274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14400"/>
            <a:ext cx="7498080" cy="5334000"/>
          </a:xfrm>
        </p:spPr>
        <p:txBody>
          <a:bodyPr/>
          <a:lstStyle/>
          <a:p>
            <a:pPr marL="82296" indent="0">
              <a:buNone/>
            </a:pPr>
            <a:r>
              <a:rPr lang="en-US" sz="2400" b="1" u="sng" dirty="0" err="1" smtClean="0">
                <a:solidFill>
                  <a:srgbClr val="FF0000"/>
                </a:solidFill>
                <a:latin typeface="Visual Geez Unicode" pitchFamily="2" charset="0"/>
              </a:rPr>
              <a:t>የክትትልና</a:t>
            </a:r>
            <a:r>
              <a:rPr lang="en-US" sz="2400" b="1" u="sng" dirty="0" smtClean="0">
                <a:solidFill>
                  <a:srgbClr val="FF0000"/>
                </a:solidFill>
                <a:latin typeface="Visual Geez Unicode" pitchFamily="2" charset="0"/>
              </a:rPr>
              <a:t>  </a:t>
            </a:r>
            <a:r>
              <a:rPr lang="en-US" sz="2400" b="1" u="sng" dirty="0" err="1" smtClean="0">
                <a:solidFill>
                  <a:srgbClr val="FF0000"/>
                </a:solidFill>
                <a:latin typeface="Visual Geez Unicode" pitchFamily="2" charset="0"/>
              </a:rPr>
              <a:t>ግብረ</a:t>
            </a:r>
            <a:r>
              <a:rPr lang="en-US" sz="2400" b="1" u="sng" dirty="0" smtClean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Visual Geez Unicode" pitchFamily="2" charset="0"/>
              </a:rPr>
              <a:t>መልስ</a:t>
            </a:r>
            <a:r>
              <a:rPr lang="en-US" sz="2400" b="1" u="sng" dirty="0" smtClean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Visual Geez Unicode" pitchFamily="2" charset="0"/>
              </a:rPr>
              <a:t>ስርአት</a:t>
            </a:r>
            <a:r>
              <a:rPr lang="en-US" sz="2400" b="1" u="sng" dirty="0" smtClean="0">
                <a:solidFill>
                  <a:srgbClr val="FF0000"/>
                </a:solidFill>
                <a:latin typeface="Visual Geez Unicode" pitchFamily="2" charset="0"/>
              </a:rPr>
              <a:t> </a:t>
            </a:r>
          </a:p>
          <a:p>
            <a:r>
              <a:rPr lang="en-US" dirty="0" err="1" smtClean="0">
                <a:latin typeface="Visual Geez Unicode" pitchFamily="2" charset="0"/>
              </a:rPr>
              <a:t>በፌደራል</a:t>
            </a:r>
            <a:r>
              <a:rPr lang="en-US" dirty="0" smtClean="0">
                <a:latin typeface="Visual Geez Unicode" pitchFamily="2" charset="0"/>
              </a:rPr>
              <a:t>  </a:t>
            </a:r>
            <a:r>
              <a:rPr lang="en-US" dirty="0" err="1" smtClean="0">
                <a:latin typeface="Visual Geez Unicode" pitchFamily="2" charset="0"/>
              </a:rPr>
              <a:t>ደረጃ</a:t>
            </a:r>
            <a:r>
              <a:rPr lang="en-US" dirty="0" smtClean="0">
                <a:latin typeface="Visual Geez Unicode" pitchFamily="2" charset="0"/>
              </a:rPr>
              <a:t> </a:t>
            </a:r>
          </a:p>
          <a:p>
            <a:r>
              <a:rPr lang="en-US" dirty="0" err="1" smtClean="0">
                <a:latin typeface="Visual Geez Unicode" pitchFamily="2" charset="0"/>
              </a:rPr>
              <a:t>በክልል</a:t>
            </a:r>
            <a:r>
              <a:rPr lang="en-US" dirty="0" smtClean="0">
                <a:latin typeface="Visual Geez Unicode" pitchFamily="2" charset="0"/>
              </a:rPr>
              <a:t>  </a:t>
            </a:r>
            <a:r>
              <a:rPr lang="en-US" dirty="0" err="1" smtClean="0">
                <a:latin typeface="Visual Geez Unicode" pitchFamily="2" charset="0"/>
              </a:rPr>
              <a:t>ደረጃ</a:t>
            </a:r>
            <a:r>
              <a:rPr lang="en-US" dirty="0" smtClean="0">
                <a:latin typeface="Visual Geez Unicode" pitchFamily="2" charset="0"/>
              </a:rPr>
              <a:t>  </a:t>
            </a:r>
          </a:p>
          <a:p>
            <a:r>
              <a:rPr lang="en-US" dirty="0" err="1" smtClean="0">
                <a:latin typeface="Visual Geez Unicode" pitchFamily="2" charset="0"/>
              </a:rPr>
              <a:t>በከተማ</a:t>
            </a:r>
            <a:r>
              <a:rPr lang="en-US" dirty="0" smtClean="0">
                <a:latin typeface="Visual Geez Unicode" pitchFamily="2" charset="0"/>
              </a:rPr>
              <a:t>   </a:t>
            </a:r>
            <a:r>
              <a:rPr lang="en-US" dirty="0" err="1" smtClean="0">
                <a:latin typeface="Visual Geez Unicode" pitchFamily="2" charset="0"/>
              </a:rPr>
              <a:t>ደረጃ</a:t>
            </a:r>
            <a:r>
              <a:rPr lang="en-US" dirty="0" smtClean="0">
                <a:latin typeface="Visual Geez Unicode" pitchFamily="2" charset="0"/>
              </a:rPr>
              <a:t>   </a:t>
            </a:r>
            <a:r>
              <a:rPr lang="en-US" dirty="0" err="1" smtClean="0">
                <a:latin typeface="Visual Geez Unicode" pitchFamily="2" charset="0"/>
              </a:rPr>
              <a:t>አብይ</a:t>
            </a:r>
            <a:r>
              <a:rPr lang="en-US" dirty="0" smtClean="0">
                <a:latin typeface="Visual Geez Unicode" pitchFamily="2" charset="0"/>
              </a:rPr>
              <a:t>  </a:t>
            </a:r>
            <a:r>
              <a:rPr lang="en-US" dirty="0" err="1" smtClean="0">
                <a:latin typeface="Visual Geez Unicode" pitchFamily="2" charset="0"/>
              </a:rPr>
              <a:t>እና</a:t>
            </a:r>
            <a:r>
              <a:rPr lang="en-US" dirty="0" smtClean="0">
                <a:latin typeface="Visual Geez Unicode" pitchFamily="2" charset="0"/>
              </a:rPr>
              <a:t>  </a:t>
            </a:r>
            <a:r>
              <a:rPr lang="en-US" dirty="0" err="1" smtClean="0">
                <a:latin typeface="Visual Geez Unicode" pitchFamily="2" charset="0"/>
              </a:rPr>
              <a:t>ቴክኒካል</a:t>
            </a:r>
            <a:r>
              <a:rPr lang="en-US" dirty="0" smtClean="0">
                <a:latin typeface="Visual Geez Unicode" pitchFamily="2" charset="0"/>
              </a:rPr>
              <a:t>  </a:t>
            </a:r>
            <a:r>
              <a:rPr lang="en-US" dirty="0" err="1" smtClean="0">
                <a:latin typeface="Visual Geez Unicode" pitchFamily="2" charset="0"/>
              </a:rPr>
              <a:t>ኮሚቴ</a:t>
            </a:r>
            <a:r>
              <a:rPr lang="en-US" dirty="0" smtClean="0">
                <a:latin typeface="Visual Geez Unicode" pitchFamily="2" charset="0"/>
              </a:rPr>
              <a:t> </a:t>
            </a:r>
            <a:r>
              <a:rPr lang="en-US" dirty="0" err="1" smtClean="0">
                <a:latin typeface="Visual Geez Unicode" pitchFamily="2" charset="0"/>
              </a:rPr>
              <a:t>በማዋቀር</a:t>
            </a:r>
            <a:r>
              <a:rPr lang="en-US" dirty="0" smtClean="0">
                <a:latin typeface="Visual Geez Unicode" pitchFamily="2" charset="0"/>
              </a:rPr>
              <a:t>  </a:t>
            </a:r>
            <a:r>
              <a:rPr lang="en-US" dirty="0" err="1" smtClean="0">
                <a:latin typeface="Visual Geez Unicode" pitchFamily="2" charset="0"/>
              </a:rPr>
              <a:t>የሚመራ</a:t>
            </a:r>
            <a:r>
              <a:rPr lang="en-US" dirty="0" smtClean="0">
                <a:latin typeface="Visual Geez Unicode" pitchFamily="2" charset="0"/>
              </a:rPr>
              <a:t>  </a:t>
            </a:r>
            <a:r>
              <a:rPr lang="en-US" dirty="0" err="1" smtClean="0">
                <a:latin typeface="Visual Geez Unicode" pitchFamily="2" charset="0"/>
              </a:rPr>
              <a:t>ይሆናል</a:t>
            </a:r>
            <a:r>
              <a:rPr lang="en-US" dirty="0" smtClean="0">
                <a:latin typeface="Visual Geez Unicode" pitchFamily="2" charset="0"/>
              </a:rPr>
              <a:t>፡፡ </a:t>
            </a:r>
            <a:endParaRPr lang="en-US" dirty="0">
              <a:latin typeface="Visual Geez Unicode" pitchFamily="2" charset="0"/>
            </a:endParaRPr>
          </a:p>
          <a:p>
            <a:endParaRPr lang="en-US" dirty="0">
              <a:latin typeface="Visual Geez Unico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0322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800" b="1" i="1" kern="0" dirty="0" err="1">
                <a:solidFill>
                  <a:sysClr val="windowText" lastClr="000000"/>
                </a:solidFill>
              </a:rPr>
              <a:t>የስትራቴጂው</a:t>
            </a:r>
            <a:r>
              <a:rPr lang="en-US" sz="2800" b="1" i="1" kern="0" dirty="0">
                <a:solidFill>
                  <a:sysClr val="windowText" lastClr="000000"/>
                </a:solidFill>
              </a:rPr>
              <a:t> </a:t>
            </a:r>
            <a:r>
              <a:rPr lang="en-US" sz="2800" b="1" i="1" kern="0" dirty="0" err="1">
                <a:solidFill>
                  <a:sysClr val="windowText" lastClr="000000"/>
                </a:solidFill>
              </a:rPr>
              <a:t>የማስፈጸሚያ</a:t>
            </a:r>
            <a:r>
              <a:rPr lang="en-US" sz="2800" b="1" i="1" kern="0" dirty="0">
                <a:solidFill>
                  <a:sysClr val="windowText" lastClr="000000"/>
                </a:solidFill>
              </a:rPr>
              <a:t> </a:t>
            </a:r>
            <a:r>
              <a:rPr lang="en-US" sz="2800" b="1" i="1" kern="0" dirty="0" err="1">
                <a:solidFill>
                  <a:sysClr val="windowText" lastClr="000000"/>
                </a:solidFill>
              </a:rPr>
              <a:t>ስልት</a:t>
            </a:r>
            <a:r>
              <a:rPr lang="en-US" sz="2800" kern="0" dirty="0">
                <a:solidFill>
                  <a:sysClr val="windowText" lastClr="000000"/>
                </a:solidFill>
              </a:rPr>
              <a:t/>
            </a:r>
            <a:br>
              <a:rPr lang="en-US" sz="2800" kern="0" dirty="0">
                <a:solidFill>
                  <a:sysClr val="windowText" lastClr="000000"/>
                </a:solidFill>
              </a:rPr>
            </a:br>
            <a:endParaRPr lang="en-US" sz="2800" b="1" i="1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620000" cy="46783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Visual Geez Unicode" pitchFamily="2" charset="0"/>
                <a:cs typeface="Arial" charset="0"/>
              </a:rPr>
              <a:t>ስትራቴጀው</a:t>
            </a:r>
            <a:r>
              <a:rPr lang="en-US" sz="20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charset="0"/>
              </a:rPr>
              <a:t>ሰነድ</a:t>
            </a:r>
            <a:r>
              <a:rPr lang="en-US" sz="20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charset="0"/>
              </a:rPr>
              <a:t>አፈጻጸም</a:t>
            </a:r>
            <a:r>
              <a:rPr lang="en-US" sz="20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charset="0"/>
              </a:rPr>
              <a:t>ቅደም</a:t>
            </a:r>
            <a:r>
              <a:rPr lang="en-US" sz="20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charset="0"/>
              </a:rPr>
              <a:t>ተከተል</a:t>
            </a:r>
            <a:r>
              <a:rPr lang="en-US" sz="20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charset="0"/>
              </a:rPr>
              <a:t>መውጣት</a:t>
            </a:r>
            <a:endParaRPr lang="en-US" sz="2000" dirty="0">
              <a:latin typeface="Visual Geez Unicode" pitchFamily="2" charset="0"/>
              <a:cs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Visual Geez Unicode" pitchFamily="2" charset="0"/>
                <a:cs typeface="Arial" charset="0"/>
              </a:rPr>
              <a:t>ስለስትራቴጅው</a:t>
            </a:r>
            <a:r>
              <a:rPr lang="en-US" sz="20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charset="0"/>
              </a:rPr>
              <a:t>ሰፊ</a:t>
            </a:r>
            <a:r>
              <a:rPr lang="en-US" sz="20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charset="0"/>
              </a:rPr>
              <a:t>የግንዛቤ</a:t>
            </a:r>
            <a:r>
              <a:rPr lang="en-US" sz="20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charset="0"/>
              </a:rPr>
              <a:t>ማስጨበጥ</a:t>
            </a:r>
            <a:r>
              <a:rPr lang="en-US" sz="20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charset="0"/>
              </a:rPr>
              <a:t>ሥራ</a:t>
            </a:r>
            <a:r>
              <a:rPr lang="en-US" sz="20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charset="0"/>
              </a:rPr>
              <a:t>መስራት</a:t>
            </a:r>
            <a:endParaRPr lang="en-US" sz="2000" dirty="0">
              <a:latin typeface="Visual Geez Unicode" pitchFamily="2" charset="0"/>
              <a:cs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Visual Geez Unicode" pitchFamily="2" charset="0"/>
                <a:cs typeface="Arial" charset="0"/>
              </a:rPr>
              <a:t>ስለ</a:t>
            </a:r>
            <a:r>
              <a:rPr lang="en-US" sz="20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charset="0"/>
              </a:rPr>
              <a:t>ከተሞች</a:t>
            </a:r>
            <a:r>
              <a:rPr lang="en-US" sz="20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charset="0"/>
              </a:rPr>
              <a:t>ፋይናንስ</a:t>
            </a:r>
            <a:r>
              <a:rPr lang="en-US" sz="20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charset="0"/>
              </a:rPr>
              <a:t>ኃላፊነቱን</a:t>
            </a:r>
            <a:r>
              <a:rPr lang="en-US" sz="20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charset="0"/>
              </a:rPr>
              <a:t>የሚወጣ</a:t>
            </a:r>
            <a:r>
              <a:rPr lang="en-US" sz="20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charset="0"/>
              </a:rPr>
              <a:t>ተቋም</a:t>
            </a:r>
            <a:r>
              <a:rPr lang="en-US" sz="20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charset="0"/>
              </a:rPr>
              <a:t>መፍጠር</a:t>
            </a:r>
            <a:endParaRPr lang="en-US" sz="2000" dirty="0">
              <a:latin typeface="Visual Geez Unicode" pitchFamily="2" charset="0"/>
              <a:cs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Visual Geez Unicode" pitchFamily="2" charset="0"/>
                <a:cs typeface="Arial" charset="0"/>
              </a:rPr>
              <a:t>በከተሞች</a:t>
            </a:r>
            <a:r>
              <a:rPr lang="en-US" sz="20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charset="0"/>
              </a:rPr>
              <a:t>ፋይናንስ</a:t>
            </a:r>
            <a:r>
              <a:rPr lang="en-US" sz="20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charset="0"/>
              </a:rPr>
              <a:t>የሰው</a:t>
            </a:r>
            <a:r>
              <a:rPr lang="en-US" sz="20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charset="0"/>
              </a:rPr>
              <a:t>ኃብት</a:t>
            </a:r>
            <a:r>
              <a:rPr lang="en-US" sz="20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charset="0"/>
              </a:rPr>
              <a:t>ልማት</a:t>
            </a:r>
            <a:r>
              <a:rPr lang="en-US" sz="20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charset="0"/>
              </a:rPr>
              <a:t>ላይ</a:t>
            </a:r>
            <a:r>
              <a:rPr lang="en-US" sz="20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charset="0"/>
              </a:rPr>
              <a:t>ማተኮር</a:t>
            </a:r>
            <a:endParaRPr lang="en-US" sz="2000" dirty="0">
              <a:latin typeface="Visual Geez Unicode" pitchFamily="2" charset="0"/>
              <a:cs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Visual Geez Unicode" pitchFamily="2" charset="0"/>
                <a:cs typeface="Arial" charset="0"/>
              </a:rPr>
              <a:t>የክትትል</a:t>
            </a:r>
            <a:r>
              <a:rPr lang="en-US" sz="2000" dirty="0">
                <a:latin typeface="Visual Geez Unicode" pitchFamily="2" charset="0"/>
                <a:cs typeface="Arial" charset="0"/>
              </a:rPr>
              <a:t>፣ </a:t>
            </a:r>
            <a:r>
              <a:rPr lang="en-US" sz="2000" dirty="0" err="1">
                <a:latin typeface="Visual Geez Unicode" pitchFamily="2" charset="0"/>
                <a:cs typeface="Arial" charset="0"/>
              </a:rPr>
              <a:t>የግምገማና</a:t>
            </a:r>
            <a:r>
              <a:rPr lang="en-US" sz="20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charset="0"/>
              </a:rPr>
              <a:t>የግብር</a:t>
            </a:r>
            <a:r>
              <a:rPr lang="en-US" sz="20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charset="0"/>
              </a:rPr>
              <a:t>መልስ</a:t>
            </a:r>
            <a:r>
              <a:rPr lang="en-US" sz="20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charset="0"/>
              </a:rPr>
              <a:t>ሥርዓት</a:t>
            </a:r>
            <a:r>
              <a:rPr lang="en-US" sz="20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charset="0"/>
              </a:rPr>
              <a:t>መዘርጋት</a:t>
            </a:r>
            <a:endParaRPr lang="en-US" sz="2000" dirty="0">
              <a:latin typeface="Visual Geez Unicode" pitchFamily="2" charset="0"/>
              <a:cs typeface="Arial" charset="0"/>
            </a:endParaRPr>
          </a:p>
          <a:p>
            <a:endParaRPr lang="en-US" dirty="0">
              <a:latin typeface="Visual Geez Unico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38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62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የማስፈጸሚያው</a:t>
            </a:r>
            <a:r>
              <a:rPr lang="en-US" sz="2400" dirty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ዕቅድ</a:t>
            </a:r>
            <a:r>
              <a:rPr lang="en-US" sz="2400" dirty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ቅደም</a:t>
            </a:r>
            <a:r>
              <a:rPr lang="en-US" sz="2400" dirty="0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isual Geez Unicode" pitchFamily="2" charset="0"/>
                <a:cs typeface="Arial" charset="0"/>
              </a:rPr>
              <a:t>ተከተል</a:t>
            </a:r>
            <a:endParaRPr lang="en-US" sz="2400" dirty="0">
              <a:latin typeface="Visual Geez Unicod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95400"/>
            <a:ext cx="7498080" cy="4953000"/>
          </a:xfrm>
        </p:spPr>
        <p:txBody>
          <a:bodyPr>
            <a:normAutofit fontScale="32500" lnSpcReduction="20000"/>
          </a:bodyPr>
          <a:lstStyle/>
          <a:p>
            <a:r>
              <a:rPr lang="en-US" sz="4900" b="1" dirty="0" err="1">
                <a:solidFill>
                  <a:srgbClr val="7030A0"/>
                </a:solidFill>
                <a:latin typeface="Visual Geez Unicode" pitchFamily="2" charset="0"/>
                <a:cs typeface="Arial" pitchFamily="34" charset="0"/>
              </a:rPr>
              <a:t>የአጭርና</a:t>
            </a:r>
            <a:r>
              <a:rPr lang="en-US" sz="4900" b="1" dirty="0">
                <a:solidFill>
                  <a:srgbClr val="7030A0"/>
                </a:solidFill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900" b="1" dirty="0" err="1">
                <a:solidFill>
                  <a:srgbClr val="7030A0"/>
                </a:solidFill>
                <a:latin typeface="Visual Geez Unicode" pitchFamily="2" charset="0"/>
                <a:cs typeface="Arial" pitchFamily="34" charset="0"/>
              </a:rPr>
              <a:t>መካከለኛ</a:t>
            </a:r>
            <a:r>
              <a:rPr lang="en-US" sz="4900" b="1" dirty="0">
                <a:solidFill>
                  <a:srgbClr val="7030A0"/>
                </a:solidFill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900" b="1" dirty="0" err="1">
                <a:solidFill>
                  <a:srgbClr val="7030A0"/>
                </a:solidFill>
                <a:latin typeface="Visual Geez Unicode" pitchFamily="2" charset="0"/>
                <a:cs typeface="Arial" pitchFamily="34" charset="0"/>
              </a:rPr>
              <a:t>ጊዜ</a:t>
            </a:r>
            <a:r>
              <a:rPr lang="en-US" sz="4900" b="1" dirty="0">
                <a:solidFill>
                  <a:srgbClr val="7030A0"/>
                </a:solidFill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4900" b="1" dirty="0" err="1">
                <a:solidFill>
                  <a:srgbClr val="7030A0"/>
                </a:solidFill>
                <a:latin typeface="Visual Geez Unicode" pitchFamily="2" charset="0"/>
                <a:cs typeface="Arial" pitchFamily="34" charset="0"/>
              </a:rPr>
              <a:t>ዕቅድ</a:t>
            </a:r>
            <a:r>
              <a:rPr lang="en-US" sz="4900" b="1" dirty="0">
                <a:solidFill>
                  <a:srgbClr val="7030A0"/>
                </a:solidFill>
                <a:latin typeface="Visual Geez Unicode" pitchFamily="2" charset="0"/>
                <a:cs typeface="Arial" pitchFamily="34" charset="0"/>
              </a:rPr>
              <a:t> </a:t>
            </a:r>
          </a:p>
          <a:p>
            <a:pPr marL="786384" lvl="2" indent="-182880" algn="just">
              <a:lnSpc>
                <a:spcPct val="150000"/>
              </a:lnSpc>
              <a:buClr>
                <a:schemeClr val="accent2">
                  <a:tint val="85000"/>
                  <a:satMod val="285000"/>
                </a:schemeClr>
              </a:buClr>
              <a:buNone/>
              <a:defRPr/>
            </a:pP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በራስ</a:t>
            </a:r>
            <a:r>
              <a:rPr lang="en-US" sz="5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ገቢ</a:t>
            </a:r>
            <a:r>
              <a:rPr lang="en-US" sz="5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ምንጭ</a:t>
            </a:r>
            <a:r>
              <a:rPr lang="en-US" sz="5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ላይ</a:t>
            </a:r>
            <a:r>
              <a:rPr lang="en-US" sz="5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የተቀመጡ</a:t>
            </a:r>
            <a:r>
              <a:rPr lang="en-US" sz="5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ስትራቴጂዎችን</a:t>
            </a:r>
            <a:r>
              <a:rPr lang="en-US" sz="5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መተግበር</a:t>
            </a:r>
            <a:endParaRPr lang="en-US" sz="5600" dirty="0">
              <a:latin typeface="Visual Geez Unicode" pitchFamily="2" charset="0"/>
              <a:cs typeface="Arial" pitchFamily="34" charset="0"/>
            </a:endParaRPr>
          </a:p>
          <a:p>
            <a:pPr marL="786384" lvl="2" indent="-182880" algn="just">
              <a:lnSpc>
                <a:spcPct val="150000"/>
              </a:lnSpc>
              <a:buClr>
                <a:schemeClr val="accent2">
                  <a:tint val="85000"/>
                  <a:satMod val="285000"/>
                </a:schemeClr>
              </a:buClr>
              <a:buNone/>
              <a:defRPr/>
            </a:pPr>
            <a:r>
              <a:rPr lang="en-US" sz="5600" dirty="0">
                <a:latin typeface="Visual Geez Unicode" pitchFamily="2" charset="0"/>
                <a:cs typeface="Arial" pitchFamily="34" charset="0"/>
              </a:rPr>
              <a:t>፪.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የሂሳብ</a:t>
            </a:r>
            <a:r>
              <a:rPr lang="en-US" sz="5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ሥርዓቱን</a:t>
            </a:r>
            <a:r>
              <a:rPr lang="en-US" sz="5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በማዘመን</a:t>
            </a:r>
            <a:r>
              <a:rPr lang="en-US" sz="5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ላይ</a:t>
            </a:r>
            <a:r>
              <a:rPr lang="en-US" sz="5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የተቀመጡ</a:t>
            </a:r>
            <a:r>
              <a:rPr lang="en-US" sz="5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ስትራቴጂዎችን</a:t>
            </a:r>
            <a:r>
              <a:rPr lang="en-US" sz="5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መተግበር</a:t>
            </a:r>
            <a:endParaRPr lang="en-US" sz="5600" dirty="0">
              <a:latin typeface="Visual Geez Unicode" pitchFamily="2" charset="0"/>
              <a:cs typeface="Arial" pitchFamily="34" charset="0"/>
            </a:endParaRPr>
          </a:p>
          <a:p>
            <a:pPr marL="786384" lvl="2" indent="-182880" algn="just">
              <a:lnSpc>
                <a:spcPct val="150000"/>
              </a:lnSpc>
              <a:buClr>
                <a:schemeClr val="accent2">
                  <a:tint val="85000"/>
                  <a:satMod val="285000"/>
                </a:schemeClr>
              </a:buClr>
              <a:buNone/>
              <a:defRPr/>
            </a:pPr>
            <a:r>
              <a:rPr lang="en-US" sz="5600" dirty="0">
                <a:latin typeface="Visual Geez Unicode" pitchFamily="2" charset="0"/>
                <a:cs typeface="Arial" pitchFamily="34" charset="0"/>
              </a:rPr>
              <a:t>፫.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የንብረት</a:t>
            </a:r>
            <a:r>
              <a:rPr lang="en-US" sz="5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አስተዳደር</a:t>
            </a:r>
            <a:r>
              <a:rPr lang="en-US" sz="5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ሥርዓቱን</a:t>
            </a:r>
            <a:r>
              <a:rPr lang="en-US" sz="5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በማዘመን</a:t>
            </a:r>
            <a:r>
              <a:rPr lang="en-US" sz="5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ላይ</a:t>
            </a:r>
            <a:r>
              <a:rPr lang="en-US" sz="5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የተቀመጡ</a:t>
            </a:r>
            <a:r>
              <a:rPr lang="en-US" sz="5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ስትራቴጂዎችን</a:t>
            </a:r>
            <a:r>
              <a:rPr lang="en-US" sz="5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መተግብር</a:t>
            </a:r>
            <a:endParaRPr lang="en-US" sz="5600" dirty="0">
              <a:latin typeface="Visual Geez Unicode" pitchFamily="2" charset="0"/>
              <a:cs typeface="Arial" pitchFamily="34" charset="0"/>
            </a:endParaRPr>
          </a:p>
          <a:p>
            <a:pPr marL="786384" lvl="2" indent="-182880" algn="just">
              <a:lnSpc>
                <a:spcPct val="150000"/>
              </a:lnSpc>
              <a:buClr>
                <a:schemeClr val="accent2">
                  <a:tint val="85000"/>
                  <a:satMod val="285000"/>
                </a:schemeClr>
              </a:buClr>
              <a:buNone/>
              <a:defRPr/>
            </a:pPr>
            <a:r>
              <a:rPr lang="en-US" sz="5600" dirty="0">
                <a:latin typeface="Visual Geez Unicode" pitchFamily="2" charset="0"/>
                <a:cs typeface="Arial" pitchFamily="34" charset="0"/>
              </a:rPr>
              <a:t>፬.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የካፒታል</a:t>
            </a:r>
            <a:r>
              <a:rPr lang="en-US" sz="5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ኢንቨስትነተ</a:t>
            </a:r>
            <a:r>
              <a:rPr lang="en-US" sz="5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ፕላን</a:t>
            </a:r>
            <a:r>
              <a:rPr lang="en-US" sz="5600" dirty="0">
                <a:latin typeface="Visual Geez Unicode" pitchFamily="2" charset="0"/>
                <a:cs typeface="Arial" pitchFamily="34" charset="0"/>
              </a:rPr>
              <a:t> (Capital Investment plan)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ማዘጋጀት</a:t>
            </a:r>
            <a:endParaRPr lang="en-US" sz="5600" dirty="0">
              <a:latin typeface="Visual Geez Unicode" pitchFamily="2" charset="0"/>
              <a:cs typeface="Arial" pitchFamily="34" charset="0"/>
            </a:endParaRPr>
          </a:p>
          <a:p>
            <a:pPr marL="786384" lvl="2" indent="-182880" algn="just">
              <a:lnSpc>
                <a:spcPct val="150000"/>
              </a:lnSpc>
              <a:buClr>
                <a:schemeClr val="accent2">
                  <a:tint val="85000"/>
                  <a:satMod val="285000"/>
                </a:schemeClr>
              </a:buClr>
              <a:buNone/>
              <a:defRPr/>
            </a:pPr>
            <a:r>
              <a:rPr lang="en-US" sz="5600" dirty="0">
                <a:latin typeface="Visual Geez Unicode" pitchFamily="2" charset="0"/>
                <a:cs typeface="Arial" pitchFamily="34" charset="0"/>
                <a:sym typeface="GeezNewB"/>
              </a:rPr>
              <a:t></a:t>
            </a:r>
            <a:r>
              <a:rPr lang="en-US" sz="5600" dirty="0">
                <a:latin typeface="Visual Geez Unicode" pitchFamily="2" charset="0"/>
                <a:cs typeface="Arial" pitchFamily="34" charset="0"/>
              </a:rPr>
              <a:t>.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በካፒታል</a:t>
            </a:r>
            <a:r>
              <a:rPr lang="en-US" sz="5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ኢንቨስትመንት</a:t>
            </a:r>
            <a:r>
              <a:rPr lang="en-US" sz="5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ዕቅድ</a:t>
            </a:r>
            <a:r>
              <a:rPr lang="en-US" sz="5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መሠረት</a:t>
            </a:r>
            <a:r>
              <a:rPr lang="en-US" sz="5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በማድረግ</a:t>
            </a:r>
            <a:r>
              <a:rPr lang="en-US" sz="5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የረዥም</a:t>
            </a:r>
            <a:r>
              <a:rPr lang="en-US" sz="5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ጊዜ</a:t>
            </a:r>
            <a:r>
              <a:rPr lang="en-US" sz="5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በጀት</a:t>
            </a:r>
            <a:r>
              <a:rPr lang="en-US" sz="5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ዕቅድ</a:t>
            </a:r>
            <a:r>
              <a:rPr lang="en-US" sz="5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ማዘጋጀት</a:t>
            </a:r>
            <a:endParaRPr lang="en-US" sz="5600" dirty="0">
              <a:latin typeface="Visual Geez Unicode" pitchFamily="2" charset="0"/>
              <a:cs typeface="Arial" pitchFamily="34" charset="0"/>
            </a:endParaRPr>
          </a:p>
          <a:p>
            <a:pPr marL="786384" lvl="2" indent="-182880" algn="just">
              <a:lnSpc>
                <a:spcPct val="150000"/>
              </a:lnSpc>
              <a:buClr>
                <a:schemeClr val="accent2">
                  <a:tint val="85000"/>
                  <a:satMod val="285000"/>
                </a:schemeClr>
              </a:buClr>
              <a:buNone/>
              <a:defRPr/>
            </a:pPr>
            <a:r>
              <a:rPr lang="en-US" sz="5600" dirty="0">
                <a:latin typeface="Visual Geez Unicode" pitchFamily="2" charset="0"/>
                <a:cs typeface="Arial" pitchFamily="34" charset="0"/>
              </a:rPr>
              <a:t>፭.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የካፒታል</a:t>
            </a:r>
            <a:r>
              <a:rPr lang="en-US" sz="5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ፕሮጀክቶች</a:t>
            </a:r>
            <a:r>
              <a:rPr lang="en-US" sz="5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ግዢ</a:t>
            </a:r>
            <a:r>
              <a:rPr lang="en-US" sz="5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ሂደት</a:t>
            </a:r>
            <a:r>
              <a:rPr lang="en-US" sz="5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ማዘመን</a:t>
            </a:r>
            <a:endParaRPr lang="en-US" sz="5600" dirty="0">
              <a:latin typeface="Visual Geez Unicode" pitchFamily="2" charset="0"/>
              <a:cs typeface="Arial" pitchFamily="34" charset="0"/>
            </a:endParaRPr>
          </a:p>
          <a:p>
            <a:pPr marL="786384" lvl="2" indent="-182880" algn="just">
              <a:lnSpc>
                <a:spcPct val="150000"/>
              </a:lnSpc>
              <a:buClr>
                <a:schemeClr val="accent2">
                  <a:tint val="85000"/>
                  <a:satMod val="285000"/>
                </a:schemeClr>
              </a:buClr>
              <a:buNone/>
              <a:defRPr/>
            </a:pPr>
            <a:r>
              <a:rPr lang="en-US" sz="5600" dirty="0">
                <a:latin typeface="Visual Geez Unicode" pitchFamily="2" charset="0"/>
                <a:cs typeface="Arial" pitchFamily="34" charset="0"/>
              </a:rPr>
              <a:t>፮.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የአገልግሎቶች</a:t>
            </a:r>
            <a:r>
              <a:rPr lang="en-US" sz="5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ክፍያ</a:t>
            </a:r>
            <a:r>
              <a:rPr lang="en-US" sz="5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አወሳሰን</a:t>
            </a:r>
            <a:r>
              <a:rPr lang="en-US" sz="5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ሥርዓት</a:t>
            </a:r>
            <a:r>
              <a:rPr lang="en-US" sz="56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5600" dirty="0" err="1">
                <a:latin typeface="Visual Geez Unicode" pitchFamily="2" charset="0"/>
                <a:cs typeface="Arial" pitchFamily="34" charset="0"/>
              </a:rPr>
              <a:t>መዘርጋት</a:t>
            </a:r>
            <a:endParaRPr lang="en-US" sz="5600" dirty="0">
              <a:latin typeface="Visual Geez Unicode" pitchFamily="2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020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62"/>
          </a:xfrm>
        </p:spPr>
        <p:txBody>
          <a:bodyPr>
            <a:normAutofit/>
          </a:bodyPr>
          <a:lstStyle/>
          <a:p>
            <a:pPr lvl="0"/>
            <a:r>
              <a:rPr lang="en-US" sz="2000" b="1" dirty="0">
                <a:latin typeface="Visual Geez Unicode" pitchFamily="2" charset="0"/>
              </a:rPr>
              <a:t>3</a:t>
            </a:r>
            <a:r>
              <a:rPr lang="en-US" sz="2000" b="1" dirty="0" smtClean="0">
                <a:latin typeface="Visual Geez Unicode" pitchFamily="2" charset="0"/>
              </a:rPr>
              <a:t>.የከተሞች </a:t>
            </a:r>
            <a:r>
              <a:rPr lang="en-US" sz="2000" b="1" dirty="0">
                <a:latin typeface="Visual Geez Unicode" pitchFamily="2" charset="0"/>
              </a:rPr>
              <a:t>ልማት ፋይናንስ </a:t>
            </a:r>
            <a:r>
              <a:rPr lang="en-US" sz="2000" b="1" dirty="0" err="1">
                <a:latin typeface="Visual Geez Unicode" pitchFamily="2" charset="0"/>
              </a:rPr>
              <a:t>ምንነትና</a:t>
            </a:r>
            <a:r>
              <a:rPr lang="en-US" sz="2000" b="1" dirty="0">
                <a:latin typeface="Visual Geez Unicode" pitchFamily="2" charset="0"/>
              </a:rPr>
              <a:t> </a:t>
            </a:r>
            <a:r>
              <a:rPr lang="en-US" sz="2000" b="1" dirty="0" err="1" smtClean="0">
                <a:latin typeface="Visual Geez Unicode" pitchFamily="2" charset="0"/>
              </a:rPr>
              <a:t>ጽንሰ</a:t>
            </a:r>
            <a:r>
              <a:rPr lang="en-US" sz="2000" b="1" dirty="0" smtClean="0">
                <a:latin typeface="Visual Geez Unicode" pitchFamily="2" charset="0"/>
              </a:rPr>
              <a:t> </a:t>
            </a:r>
            <a:r>
              <a:rPr lang="en-US" sz="2000" b="1" dirty="0" err="1" smtClean="0">
                <a:latin typeface="Visual Geez Unicode" pitchFamily="2" charset="0"/>
              </a:rPr>
              <a:t>ሃሳብ</a:t>
            </a:r>
            <a:endParaRPr lang="en-US" sz="2000" b="1" i="1" dirty="0" smtClean="0">
              <a:latin typeface="Visual Geez Unicod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7696200" cy="4876799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en-US" sz="6400" b="1" i="1" dirty="0" smtClean="0">
                <a:solidFill>
                  <a:srgbClr val="FF0000"/>
                </a:solidFill>
                <a:latin typeface="Visual Geez Unicode" pitchFamily="2" charset="0"/>
              </a:rPr>
              <a:t>3.1.የከተማ </a:t>
            </a:r>
            <a:r>
              <a:rPr lang="en-US" sz="6400" b="1" i="1" dirty="0" err="1" smtClean="0">
                <a:solidFill>
                  <a:srgbClr val="FF0000"/>
                </a:solidFill>
                <a:latin typeface="Visual Geez Unicode" pitchFamily="2" charset="0"/>
              </a:rPr>
              <a:t>ልማት</a:t>
            </a:r>
            <a:r>
              <a:rPr lang="en-US" sz="6400" b="1" i="1" dirty="0" smtClean="0">
                <a:solidFill>
                  <a:srgbClr val="FF0000"/>
                </a:solidFill>
                <a:latin typeface="Visual Geez Unicode" pitchFamily="2" charset="0"/>
              </a:rPr>
              <a:t> </a:t>
            </a:r>
            <a:r>
              <a:rPr lang="en-US" sz="6400" b="1" i="1" dirty="0" err="1" smtClean="0">
                <a:solidFill>
                  <a:srgbClr val="FF0000"/>
                </a:solidFill>
                <a:latin typeface="Visual Geez Unicode" pitchFamily="2" charset="0"/>
              </a:rPr>
              <a:t>ፋይናንስ</a:t>
            </a:r>
            <a:r>
              <a:rPr lang="en-US" sz="6400" b="1" i="1" dirty="0" smtClean="0">
                <a:solidFill>
                  <a:srgbClr val="FF0000"/>
                </a:solidFill>
                <a:latin typeface="Visual Geez Unicode" pitchFamily="2" charset="0"/>
              </a:rPr>
              <a:t> </a:t>
            </a:r>
            <a:r>
              <a:rPr lang="en-US" sz="6400" b="1" i="1" dirty="0" err="1" smtClean="0">
                <a:solidFill>
                  <a:srgbClr val="FF0000"/>
                </a:solidFill>
                <a:latin typeface="Visual Geez Unicode" pitchFamily="2" charset="0"/>
              </a:rPr>
              <a:t>እና</a:t>
            </a:r>
            <a:r>
              <a:rPr lang="en-US" sz="6400" b="1" i="1" dirty="0" smtClean="0">
                <a:solidFill>
                  <a:srgbClr val="FF0000"/>
                </a:solidFill>
                <a:latin typeface="Visual Geez Unicode" pitchFamily="2" charset="0"/>
              </a:rPr>
              <a:t> </a:t>
            </a:r>
            <a:r>
              <a:rPr lang="en-US" sz="6400" b="1" i="1" dirty="0" err="1" smtClean="0">
                <a:solidFill>
                  <a:srgbClr val="FF0000"/>
                </a:solidFill>
                <a:latin typeface="Visual Geez Unicode" pitchFamily="2" charset="0"/>
              </a:rPr>
              <a:t>ያልተማከለ</a:t>
            </a:r>
            <a:r>
              <a:rPr lang="en-US" sz="6400" b="1" i="1" dirty="0" smtClean="0">
                <a:solidFill>
                  <a:srgbClr val="FF0000"/>
                </a:solidFill>
                <a:latin typeface="Visual Geez Unicode" pitchFamily="2" charset="0"/>
              </a:rPr>
              <a:t> </a:t>
            </a:r>
            <a:r>
              <a:rPr lang="en-US" sz="6400" b="1" i="1" dirty="0" err="1" smtClean="0">
                <a:solidFill>
                  <a:srgbClr val="FF0000"/>
                </a:solidFill>
                <a:latin typeface="Visual Geez Unicode" pitchFamily="2" charset="0"/>
              </a:rPr>
              <a:t>አስተዳደር</a:t>
            </a:r>
            <a:r>
              <a:rPr lang="en-US" sz="6400" b="1" i="1" dirty="0" smtClean="0">
                <a:solidFill>
                  <a:srgbClr val="FF0000"/>
                </a:solidFill>
                <a:latin typeface="Visual Geez Unicode" pitchFamily="2" charset="0"/>
              </a:rPr>
              <a:t>  </a:t>
            </a:r>
            <a:r>
              <a:rPr lang="en-US" sz="6400" b="1" i="1" dirty="0" err="1" smtClean="0">
                <a:solidFill>
                  <a:srgbClr val="FF0000"/>
                </a:solidFill>
                <a:latin typeface="Visual Geez Unicode" pitchFamily="2" charset="0"/>
              </a:rPr>
              <a:t>ሥርዓት</a:t>
            </a:r>
            <a:r>
              <a:rPr lang="en-US" sz="6400" b="1" i="1" dirty="0" smtClean="0">
                <a:solidFill>
                  <a:srgbClr val="FF0000"/>
                </a:solidFill>
                <a:latin typeface="Visual Geez Unicode" pitchFamily="2" charset="0"/>
              </a:rPr>
              <a:t>  </a:t>
            </a:r>
            <a:r>
              <a:rPr lang="en-US" sz="6400" b="1" i="1" dirty="0" err="1" smtClean="0">
                <a:solidFill>
                  <a:srgbClr val="FF0000"/>
                </a:solidFill>
                <a:latin typeface="Visual Geez Unicode" pitchFamily="2" charset="0"/>
              </a:rPr>
              <a:t>ቁርኝት</a:t>
            </a:r>
            <a:endParaRPr lang="en-US" sz="6400" b="1" i="1" dirty="0" smtClean="0">
              <a:solidFill>
                <a:srgbClr val="FF0000"/>
              </a:solidFill>
              <a:latin typeface="Visual Geez Unicode" pitchFamily="2" charset="0"/>
            </a:endParaRPr>
          </a:p>
          <a:p>
            <a:pPr marL="0" lvl="0" indent="0">
              <a:buNone/>
            </a:pPr>
            <a:endParaRPr lang="en-US" sz="4900" b="1" i="1" dirty="0" smtClean="0">
              <a:solidFill>
                <a:srgbClr val="FF0000"/>
              </a:solidFill>
              <a:latin typeface="Visual Geez Unicode" pitchFamily="2" charset="0"/>
            </a:endParaRPr>
          </a:p>
          <a:p>
            <a:pPr algn="just">
              <a:lnSpc>
                <a:spcPct val="140000"/>
              </a:lnSpc>
            </a:pPr>
            <a:r>
              <a:rPr lang="en-US" sz="4800" b="1" dirty="0" err="1" smtClean="0">
                <a:latin typeface="Visual Geez Unicode" pitchFamily="2" charset="0"/>
              </a:rPr>
              <a:t>የልማት</a:t>
            </a:r>
            <a:r>
              <a:rPr lang="en-US" sz="4800" b="1" dirty="0" smtClean="0">
                <a:latin typeface="Visual Geez Unicode" pitchFamily="2" charset="0"/>
              </a:rPr>
              <a:t>  </a:t>
            </a:r>
            <a:r>
              <a:rPr lang="en-US" sz="4800" b="1" dirty="0" err="1" smtClean="0">
                <a:latin typeface="Visual Geez Unicode" pitchFamily="2" charset="0"/>
              </a:rPr>
              <a:t>ፋይናንስ</a:t>
            </a:r>
            <a:r>
              <a:rPr lang="en-US" sz="4800" b="1" dirty="0" smtClean="0">
                <a:latin typeface="Visual Geez Unicode" pitchFamily="2" charset="0"/>
              </a:rPr>
              <a:t>  </a:t>
            </a:r>
            <a:r>
              <a:rPr lang="en-US" sz="4800" b="1" dirty="0" err="1" smtClean="0">
                <a:latin typeface="Visual Geez Unicode" pitchFamily="2" charset="0"/>
              </a:rPr>
              <a:t>ስርዓት</a:t>
            </a:r>
            <a:r>
              <a:rPr lang="en-US" sz="4800" b="1" dirty="0" smtClean="0">
                <a:latin typeface="Visual Geez Unicode" pitchFamily="2" charset="0"/>
              </a:rPr>
              <a:t>  </a:t>
            </a:r>
            <a:r>
              <a:rPr lang="en-US" sz="4800" b="1" dirty="0" err="1" smtClean="0">
                <a:latin typeface="Visual Geez Unicode" pitchFamily="2" charset="0"/>
              </a:rPr>
              <a:t>ከአጠቃላይ</a:t>
            </a:r>
            <a:r>
              <a:rPr lang="en-US" sz="4800" b="1" dirty="0" smtClean="0">
                <a:latin typeface="Visual Geez Unicode" pitchFamily="2" charset="0"/>
              </a:rPr>
              <a:t>  የከተሞች </a:t>
            </a:r>
            <a:r>
              <a:rPr lang="en-US" sz="4800" b="1" dirty="0" err="1" smtClean="0">
                <a:latin typeface="Visual Geez Unicode" pitchFamily="2" charset="0"/>
              </a:rPr>
              <a:t>አመራር</a:t>
            </a:r>
            <a:r>
              <a:rPr lang="en-US" sz="4800" b="1" dirty="0" smtClean="0">
                <a:latin typeface="Visual Geez Unicode" pitchFamily="2" charset="0"/>
              </a:rPr>
              <a:t>  </a:t>
            </a:r>
            <a:r>
              <a:rPr lang="en-US" sz="4800" b="1" dirty="0" err="1" smtClean="0">
                <a:latin typeface="Visual Geez Unicode" pitchFamily="2" charset="0"/>
              </a:rPr>
              <a:t>ስርአት</a:t>
            </a:r>
            <a:r>
              <a:rPr lang="en-US" sz="4800" b="1" dirty="0" smtClean="0">
                <a:latin typeface="Visual Geez Unicode" pitchFamily="2" charset="0"/>
              </a:rPr>
              <a:t>  </a:t>
            </a:r>
            <a:r>
              <a:rPr lang="en-US" sz="4800" b="1" dirty="0" err="1" smtClean="0">
                <a:latin typeface="Visual Geez Unicode" pitchFamily="2" charset="0"/>
              </a:rPr>
              <a:t>ፍልስፍና</a:t>
            </a:r>
            <a:r>
              <a:rPr lang="en-US" sz="4800" b="1" dirty="0" smtClean="0">
                <a:latin typeface="Visual Geez Unicode" pitchFamily="2" charset="0"/>
              </a:rPr>
              <a:t>  </a:t>
            </a:r>
            <a:r>
              <a:rPr lang="en-US" sz="4800" b="1" dirty="0" err="1" smtClean="0">
                <a:latin typeface="Visual Geez Unicode" pitchFamily="2" charset="0"/>
              </a:rPr>
              <a:t>ተለይቶ</a:t>
            </a:r>
            <a:r>
              <a:rPr lang="en-US" sz="4800" b="1" dirty="0" smtClean="0">
                <a:latin typeface="Visual Geez Unicode" pitchFamily="2" charset="0"/>
              </a:rPr>
              <a:t>  </a:t>
            </a:r>
            <a:r>
              <a:rPr lang="en-US" sz="4800" b="1" dirty="0" err="1" smtClean="0">
                <a:latin typeface="Visual Geez Unicode" pitchFamily="2" charset="0"/>
              </a:rPr>
              <a:t>የሚታይ</a:t>
            </a:r>
            <a:r>
              <a:rPr lang="en-US" sz="4800" b="1" dirty="0" smtClean="0">
                <a:latin typeface="Visual Geez Unicode" pitchFamily="2" charset="0"/>
              </a:rPr>
              <a:t>  </a:t>
            </a:r>
            <a:r>
              <a:rPr lang="en-US" sz="4800" b="1" dirty="0" err="1" smtClean="0">
                <a:latin typeface="Visual Geez Unicode" pitchFamily="2" charset="0"/>
              </a:rPr>
              <a:t>አይደለም</a:t>
            </a:r>
            <a:r>
              <a:rPr lang="en-US" sz="4800" b="1" dirty="0" smtClean="0">
                <a:latin typeface="Visual Geez Unicode" pitchFamily="2" charset="0"/>
              </a:rPr>
              <a:t>፡ </a:t>
            </a:r>
          </a:p>
          <a:p>
            <a:pPr lvl="1" algn="just">
              <a:lnSpc>
                <a:spcPct val="140000"/>
              </a:lnSpc>
              <a:buFont typeface="Arial" charset="0"/>
              <a:buChar char="•"/>
            </a:pPr>
            <a:r>
              <a:rPr lang="en-US" sz="5600" dirty="0" err="1" smtClean="0">
                <a:latin typeface="Visual Geez Unicode" pitchFamily="2" charset="0"/>
              </a:rPr>
              <a:t>ከተሞችን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እንደ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ኮርፖሬት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አካል</a:t>
            </a:r>
            <a:r>
              <a:rPr lang="en-US" sz="5600" dirty="0" smtClean="0">
                <a:latin typeface="Visual Geez Unicode" pitchFamily="2" charset="0"/>
              </a:rPr>
              <a:t>/ </a:t>
            </a:r>
            <a:r>
              <a:rPr lang="en-US" sz="5600" dirty="0" err="1" smtClean="0">
                <a:latin typeface="Visual Geez Unicode" pitchFamily="2" charset="0"/>
              </a:rPr>
              <a:t>ሁሉም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ነገር</a:t>
            </a:r>
            <a:r>
              <a:rPr lang="en-US" sz="5600" dirty="0" smtClean="0">
                <a:latin typeface="Visual Geez Unicode" pitchFamily="2" charset="0"/>
              </a:rPr>
              <a:t> </a:t>
            </a:r>
            <a:r>
              <a:rPr lang="en-US" sz="5600" dirty="0" err="1" smtClean="0">
                <a:latin typeface="Visual Geez Unicode" pitchFamily="2" charset="0"/>
              </a:rPr>
              <a:t>በአዋጭነትና</a:t>
            </a:r>
            <a:r>
              <a:rPr lang="en-US" sz="5600" dirty="0" smtClean="0">
                <a:latin typeface="Visual Geez Unicode" pitchFamily="2" charset="0"/>
              </a:rPr>
              <a:t>  </a:t>
            </a:r>
            <a:r>
              <a:rPr lang="en-US" sz="5600" dirty="0" err="1" smtClean="0">
                <a:latin typeface="Visual Geez Unicode" pitchFamily="2" charset="0"/>
              </a:rPr>
              <a:t>በስልጠት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ሆኖ</a:t>
            </a:r>
            <a:r>
              <a:rPr lang="en-US" sz="5600" dirty="0" smtClean="0">
                <a:latin typeface="Visual Geez Unicode" pitchFamily="2" charset="0"/>
              </a:rPr>
              <a:t>  </a:t>
            </a:r>
            <a:r>
              <a:rPr lang="en-US" sz="5600" dirty="0" err="1" smtClean="0">
                <a:latin typeface="Visual Geez Unicode" pitchFamily="2" charset="0"/>
              </a:rPr>
              <a:t>ፍትሐዊነትና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ማህበራዊ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ኃላፊነት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ወ.ዘ.ተ</a:t>
            </a:r>
            <a:r>
              <a:rPr lang="en-US" sz="5600" dirty="0" smtClean="0">
                <a:latin typeface="Visual Geez Unicode" pitchFamily="2" charset="0"/>
              </a:rPr>
              <a:t>.  </a:t>
            </a:r>
            <a:r>
              <a:rPr lang="en-US" sz="5600" dirty="0" err="1" smtClean="0">
                <a:latin typeface="Visual Geez Unicode" pitchFamily="2" charset="0"/>
              </a:rPr>
              <a:t>ሚና</a:t>
            </a:r>
            <a:r>
              <a:rPr lang="en-US" sz="5600" dirty="0" smtClean="0">
                <a:latin typeface="Visual Geez Unicode" pitchFamily="2" charset="0"/>
              </a:rPr>
              <a:t>  </a:t>
            </a:r>
            <a:r>
              <a:rPr lang="en-US" sz="5600" dirty="0" err="1" smtClean="0">
                <a:latin typeface="Visual Geez Unicode" pitchFamily="2" charset="0"/>
              </a:rPr>
              <a:t>ለማእከላዊ</a:t>
            </a:r>
            <a:r>
              <a:rPr lang="en-US" sz="5600" dirty="0" smtClean="0">
                <a:latin typeface="Visual Geez Unicode" pitchFamily="2" charset="0"/>
              </a:rPr>
              <a:t>/</a:t>
            </a:r>
            <a:r>
              <a:rPr lang="en-US" sz="5600" dirty="0" err="1" smtClean="0">
                <a:latin typeface="Visual Geez Unicode" pitchFamily="2" charset="0"/>
              </a:rPr>
              <a:t>ክልላዊ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መንግስት</a:t>
            </a:r>
            <a:r>
              <a:rPr lang="en-US" sz="5600" dirty="0" smtClean="0">
                <a:latin typeface="Visual Geez Unicode" pitchFamily="2" charset="0"/>
              </a:rPr>
              <a:t> </a:t>
            </a:r>
          </a:p>
          <a:p>
            <a:pPr lvl="1" algn="just">
              <a:lnSpc>
                <a:spcPct val="140000"/>
              </a:lnSpc>
              <a:buFont typeface="Arial" charset="0"/>
              <a:buChar char="•"/>
            </a:pPr>
            <a:r>
              <a:rPr lang="en-US" sz="5600" dirty="0" err="1" smtClean="0">
                <a:latin typeface="Visual Geez Unicode" pitchFamily="2" charset="0"/>
              </a:rPr>
              <a:t>በተቃራኒው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ከተሞችን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እንደ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ፖለቲካ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አካል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ብቻ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የሚቆጥሩ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ሀገራት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ደግሞ</a:t>
            </a:r>
            <a:r>
              <a:rPr lang="en-US" sz="5600" dirty="0" smtClean="0">
                <a:latin typeface="Visual Geez Unicode" pitchFamily="2" charset="0"/>
              </a:rPr>
              <a:t>  </a:t>
            </a:r>
            <a:r>
              <a:rPr lang="en-US" sz="5600" dirty="0" err="1" smtClean="0">
                <a:latin typeface="Visual Geez Unicode" pitchFamily="2" charset="0"/>
              </a:rPr>
              <a:t>ሁሉም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የፋይናንስ</a:t>
            </a:r>
            <a:r>
              <a:rPr lang="en-US" sz="5600" dirty="0" smtClean="0">
                <a:latin typeface="Visual Geez Unicode" pitchFamily="2" charset="0"/>
              </a:rPr>
              <a:t>  </a:t>
            </a:r>
            <a:r>
              <a:rPr lang="en-US" sz="5600" dirty="0" err="1" smtClean="0">
                <a:latin typeface="Visual Geez Unicode" pitchFamily="2" charset="0"/>
              </a:rPr>
              <a:t>ስርዓት</a:t>
            </a:r>
            <a:r>
              <a:rPr lang="en-US" sz="5600" dirty="0" smtClean="0">
                <a:latin typeface="Visual Geez Unicode" pitchFamily="2" charset="0"/>
              </a:rPr>
              <a:t>  </a:t>
            </a:r>
            <a:r>
              <a:rPr lang="en-US" sz="5600" dirty="0" err="1" smtClean="0">
                <a:latin typeface="Visual Geez Unicode" pitchFamily="2" charset="0"/>
              </a:rPr>
              <a:t>የሚመራው</a:t>
            </a:r>
            <a:r>
              <a:rPr lang="en-US" sz="5600" dirty="0" smtClean="0">
                <a:latin typeface="Visual Geez Unicode" pitchFamily="2" charset="0"/>
              </a:rPr>
              <a:t>  </a:t>
            </a:r>
            <a:r>
              <a:rPr lang="en-US" sz="5600" dirty="0" err="1" smtClean="0">
                <a:latin typeface="Visual Geez Unicode" pitchFamily="2" charset="0"/>
              </a:rPr>
              <a:t>በፐብሊክ</a:t>
            </a:r>
            <a:r>
              <a:rPr lang="en-US" sz="5600" dirty="0" smtClean="0">
                <a:latin typeface="Visual Geez Unicode" pitchFamily="2" charset="0"/>
              </a:rPr>
              <a:t>   </a:t>
            </a:r>
            <a:r>
              <a:rPr lang="en-US" sz="5600" dirty="0" err="1" smtClean="0">
                <a:latin typeface="Visual Geez Unicode" pitchFamily="2" charset="0"/>
              </a:rPr>
              <a:t>ፋይናንስ</a:t>
            </a:r>
            <a:r>
              <a:rPr lang="en-US" sz="5600" dirty="0" smtClean="0">
                <a:latin typeface="Visual Geez Unicode" pitchFamily="2" charset="0"/>
              </a:rPr>
              <a:t>  </a:t>
            </a:r>
            <a:r>
              <a:rPr lang="en-US" sz="5600" dirty="0" err="1" smtClean="0">
                <a:latin typeface="Visual Geez Unicode" pitchFamily="2" charset="0"/>
              </a:rPr>
              <a:t>መርህ</a:t>
            </a:r>
            <a:r>
              <a:rPr lang="en-US" sz="5600" dirty="0" smtClean="0">
                <a:latin typeface="Visual Geez Unicode" pitchFamily="2" charset="0"/>
              </a:rPr>
              <a:t>  </a:t>
            </a:r>
            <a:r>
              <a:rPr lang="en-US" sz="5600" dirty="0" err="1" smtClean="0">
                <a:latin typeface="Visual Geez Unicode" pitchFamily="2" charset="0"/>
              </a:rPr>
              <a:t>ይሆናል</a:t>
            </a:r>
            <a:r>
              <a:rPr lang="en-US" sz="4000" dirty="0" smtClean="0">
                <a:latin typeface="Visual Geez Unicode" pitchFamily="2" charset="0"/>
              </a:rPr>
              <a:t> </a:t>
            </a:r>
            <a:endParaRPr lang="en-US" sz="3600" dirty="0" smtClean="0">
              <a:latin typeface="Visual Geez Unicode" pitchFamily="2" charset="0"/>
            </a:endParaRPr>
          </a:p>
          <a:p>
            <a:pPr algn="just">
              <a:lnSpc>
                <a:spcPct val="140000"/>
              </a:lnSpc>
              <a:buFont typeface="Arial" charset="0"/>
              <a:buChar char="•"/>
            </a:pPr>
            <a:r>
              <a:rPr lang="en-US" sz="5600" b="1" dirty="0" err="1" smtClean="0">
                <a:latin typeface="Visual Geez Unicode" pitchFamily="2" charset="0"/>
              </a:rPr>
              <a:t>በስልጣን</a:t>
            </a:r>
            <a:r>
              <a:rPr lang="en-US" sz="5600" b="1" dirty="0" smtClean="0">
                <a:latin typeface="Visual Geez Unicode" pitchFamily="2" charset="0"/>
              </a:rPr>
              <a:t> </a:t>
            </a:r>
            <a:r>
              <a:rPr lang="en-US" sz="5600" b="1" dirty="0" err="1" smtClean="0">
                <a:latin typeface="Visual Geez Unicode" pitchFamily="2" charset="0"/>
              </a:rPr>
              <a:t>ክፍፍል</a:t>
            </a:r>
            <a:r>
              <a:rPr lang="en-US" sz="5600" b="1" dirty="0" smtClean="0">
                <a:latin typeface="Visual Geez Unicode" pitchFamily="2" charset="0"/>
              </a:rPr>
              <a:t> </a:t>
            </a:r>
            <a:r>
              <a:rPr lang="en-US" sz="5600" b="1" dirty="0" err="1" smtClean="0">
                <a:latin typeface="Visual Geez Unicode" pitchFamily="2" charset="0"/>
              </a:rPr>
              <a:t>መርህም</a:t>
            </a:r>
            <a:r>
              <a:rPr lang="en-US" sz="5600" b="1" dirty="0" smtClean="0">
                <a:latin typeface="Visual Geez Unicode" pitchFamily="2" charset="0"/>
              </a:rPr>
              <a:t> የሚስተዋሉ </a:t>
            </a:r>
            <a:r>
              <a:rPr lang="en-US" sz="5600" b="1" dirty="0" err="1" smtClean="0">
                <a:latin typeface="Visual Geez Unicode" pitchFamily="2" charset="0"/>
              </a:rPr>
              <a:t>ልዩነቶች</a:t>
            </a:r>
            <a:r>
              <a:rPr lang="en-US" sz="5600" b="1" dirty="0" smtClean="0">
                <a:latin typeface="Visual Geez Unicode" pitchFamily="2" charset="0"/>
              </a:rPr>
              <a:t> </a:t>
            </a:r>
            <a:r>
              <a:rPr lang="en-US" sz="5600" b="1" dirty="0" err="1" smtClean="0">
                <a:latin typeface="Visual Geez Unicode" pitchFamily="2" charset="0"/>
              </a:rPr>
              <a:t>አሉ</a:t>
            </a:r>
            <a:r>
              <a:rPr lang="en-US" sz="5600" b="1" dirty="0" smtClean="0">
                <a:latin typeface="Visual Geez Unicode" pitchFamily="2" charset="0"/>
              </a:rPr>
              <a:t>፡ </a:t>
            </a:r>
          </a:p>
          <a:p>
            <a:pPr marL="457200" lvl="1" indent="0" algn="just">
              <a:lnSpc>
                <a:spcPct val="140000"/>
              </a:lnSpc>
              <a:buNone/>
            </a:pPr>
            <a:r>
              <a:rPr lang="en-US" sz="2500" dirty="0" smtClean="0">
                <a:solidFill>
                  <a:srgbClr val="7030A0"/>
                </a:solidFill>
                <a:latin typeface="Visual Geez Unicode" pitchFamily="2" charset="0"/>
              </a:rPr>
              <a:t>     </a:t>
            </a:r>
            <a:r>
              <a:rPr lang="en-US" sz="2500" dirty="0" smtClean="0">
                <a:latin typeface="Visual Geez Unicode" pitchFamily="2" charset="0"/>
              </a:rPr>
              <a:t>1ኛ.</a:t>
            </a:r>
            <a:r>
              <a:rPr lang="en-US" sz="2500" dirty="0" smtClean="0">
                <a:solidFill>
                  <a:srgbClr val="7030A0"/>
                </a:solidFill>
                <a:latin typeface="Visual Geez Unicode" pitchFamily="2" charset="0"/>
              </a:rPr>
              <a:t>  </a:t>
            </a:r>
            <a:r>
              <a:rPr lang="en-US" sz="5600" dirty="0" err="1" smtClean="0">
                <a:latin typeface="Visual Geez Unicode" pitchFamily="2" charset="0"/>
              </a:rPr>
              <a:t>ከተማ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አስተዳደሮች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የራሳቸው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የታክስ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ሥርዓት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እንዲመሠርቱ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ሙሉ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ስልጣን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የሚሰጥ</a:t>
            </a:r>
            <a:r>
              <a:rPr lang="en-US" sz="5600" dirty="0" smtClean="0">
                <a:latin typeface="Visual Geez Unicode" pitchFamily="2" charset="0"/>
              </a:rPr>
              <a:t> </a:t>
            </a:r>
          </a:p>
          <a:p>
            <a:pPr marL="457200" lvl="1" indent="0" algn="just">
              <a:lnSpc>
                <a:spcPct val="140000"/>
              </a:lnSpc>
              <a:buNone/>
            </a:pPr>
            <a:r>
              <a:rPr lang="en-US" sz="5600" dirty="0" smtClean="0">
                <a:latin typeface="Visual Geez Unicode" pitchFamily="2" charset="0"/>
              </a:rPr>
              <a:t>    2ኛ.  </a:t>
            </a:r>
            <a:r>
              <a:rPr lang="en-US" sz="5600" dirty="0" err="1" smtClean="0">
                <a:latin typeface="Visual Geez Unicode" pitchFamily="2" charset="0"/>
              </a:rPr>
              <a:t>ከተሞችን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ከፊል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የስልጣን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ባለቤት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ባደረገ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መልክ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የሚያይ</a:t>
            </a:r>
            <a:r>
              <a:rPr lang="en-US" sz="5600" dirty="0" smtClean="0">
                <a:latin typeface="Visual Geez Unicode" pitchFamily="2" charset="0"/>
              </a:rPr>
              <a:t>፡ </a:t>
            </a:r>
          </a:p>
          <a:p>
            <a:pPr marL="457200" lvl="1" indent="0" algn="just">
              <a:lnSpc>
                <a:spcPct val="140000"/>
              </a:lnSpc>
              <a:buNone/>
            </a:pPr>
            <a:r>
              <a:rPr lang="en-US" sz="5600" dirty="0">
                <a:latin typeface="Visual Geez Unicode" pitchFamily="2" charset="0"/>
              </a:rPr>
              <a:t> </a:t>
            </a:r>
            <a:r>
              <a:rPr lang="en-US" sz="5600" dirty="0" smtClean="0">
                <a:latin typeface="Visual Geez Unicode" pitchFamily="2" charset="0"/>
              </a:rPr>
              <a:t>   3ኛ. </a:t>
            </a:r>
            <a:r>
              <a:rPr lang="en-US" sz="5600" dirty="0" err="1" smtClean="0">
                <a:latin typeface="Visual Geez Unicode" pitchFamily="2" charset="0"/>
              </a:rPr>
              <a:t>ድግሞ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ከተሞች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በላይኛው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ማእከላዊ</a:t>
            </a:r>
            <a:r>
              <a:rPr lang="en-US" sz="5600" dirty="0" smtClean="0">
                <a:latin typeface="Visual Geez Unicode" pitchFamily="2" charset="0"/>
              </a:rPr>
              <a:t>/</a:t>
            </a:r>
            <a:r>
              <a:rPr lang="en-US" sz="5600" dirty="0" err="1" smtClean="0">
                <a:latin typeface="Visual Geez Unicode" pitchFamily="2" charset="0"/>
              </a:rPr>
              <a:t>ክልላዊ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መንግስት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በሚወሰን</a:t>
            </a:r>
            <a:r>
              <a:rPr lang="en-US" sz="5600" dirty="0" smtClean="0">
                <a:latin typeface="Visual Geez Unicode" pitchFamily="2" charset="0"/>
              </a:rPr>
              <a:t>፤ </a:t>
            </a:r>
            <a:r>
              <a:rPr lang="en-US" sz="5600" dirty="0" err="1" smtClean="0">
                <a:latin typeface="Visual Geez Unicode" pitchFamily="2" charset="0"/>
              </a:rPr>
              <a:t>በሚሰበሰብና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በድጋፍ</a:t>
            </a:r>
            <a:r>
              <a:rPr lang="en-US" sz="5600" dirty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መልክ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በሚመጣ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ገንዘብ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የሚተዳደሩበት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ስልት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ነው</a:t>
            </a:r>
            <a:r>
              <a:rPr lang="en-US" sz="5600" dirty="0" smtClean="0">
                <a:latin typeface="Visual Geez Unicode" pitchFamily="2" charset="0"/>
              </a:rPr>
              <a:t>፡  </a:t>
            </a:r>
          </a:p>
          <a:p>
            <a:pPr marL="457200" lvl="1" indent="0" algn="just">
              <a:lnSpc>
                <a:spcPct val="140000"/>
              </a:lnSpc>
              <a:buNone/>
            </a:pPr>
            <a:r>
              <a:rPr lang="en-US" sz="5600" dirty="0">
                <a:latin typeface="Visual Geez Unicode" pitchFamily="2" charset="0"/>
              </a:rPr>
              <a:t> </a:t>
            </a:r>
            <a:r>
              <a:rPr lang="en-US" sz="5600" dirty="0" smtClean="0">
                <a:latin typeface="Visual Geez Unicode" pitchFamily="2" charset="0"/>
              </a:rPr>
              <a:t>   4ኛ. </a:t>
            </a:r>
            <a:r>
              <a:rPr lang="en-US" sz="5600" dirty="0" err="1" smtClean="0">
                <a:latin typeface="Visual Geez Unicode" pitchFamily="2" charset="0"/>
              </a:rPr>
              <a:t>ሁሉንም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በተወሰነ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ደረጃ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አቀላቅሎ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የሚጠቀመው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አካሄድ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ነው</a:t>
            </a:r>
            <a:r>
              <a:rPr lang="en-US" sz="5600" dirty="0" smtClean="0">
                <a:latin typeface="Visual Geez Unicode" pitchFamily="2" charset="0"/>
              </a:rPr>
              <a:t>፤ </a:t>
            </a:r>
            <a:r>
              <a:rPr lang="en-US" sz="5600" dirty="0" err="1" smtClean="0">
                <a:latin typeface="Visual Geez Unicode" pitchFamily="2" charset="0"/>
              </a:rPr>
              <a:t>በስፋትም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የተለመደው</a:t>
            </a:r>
            <a:r>
              <a:rPr lang="en-US" sz="5600" dirty="0" smtClean="0">
                <a:latin typeface="Visual Geez Unicode" pitchFamily="2" charset="0"/>
              </a:rPr>
              <a:t>   </a:t>
            </a:r>
            <a:r>
              <a:rPr lang="en-US" sz="5600" dirty="0" err="1" smtClean="0">
                <a:latin typeface="Visual Geez Unicode" pitchFamily="2" charset="0"/>
              </a:rPr>
              <a:t>የሚመከረውም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ይህ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ሰልት</a:t>
            </a:r>
            <a:r>
              <a:rPr lang="en-US" sz="5600" dirty="0" smtClean="0">
                <a:latin typeface="Visual Geez Unicode" pitchFamily="2" charset="0"/>
              </a:rPr>
              <a:t> </a:t>
            </a:r>
            <a:r>
              <a:rPr lang="en-US" sz="5600" dirty="0" err="1" smtClean="0">
                <a:latin typeface="Visual Geez Unicode" pitchFamily="2" charset="0"/>
              </a:rPr>
              <a:t>ነው</a:t>
            </a:r>
            <a:r>
              <a:rPr lang="en-US" sz="5600" dirty="0" smtClean="0">
                <a:latin typeface="Visual Geez Unicode" pitchFamily="2" charset="0"/>
              </a:rPr>
              <a:t>፡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0758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Visual Geez Unicode" pitchFamily="2" charset="0"/>
              </a:rPr>
              <a:t>    </a:t>
            </a:r>
            <a:r>
              <a:rPr lang="en-US" sz="2400" dirty="0" err="1" smtClean="0">
                <a:solidFill>
                  <a:srgbClr val="FF0000"/>
                </a:solidFill>
                <a:latin typeface="Visual Geez Unicode" pitchFamily="2" charset="0"/>
              </a:rPr>
              <a:t>የቀጠለ</a:t>
            </a:r>
            <a:r>
              <a:rPr lang="en-US" sz="2400" dirty="0" smtClean="0">
                <a:solidFill>
                  <a:srgbClr val="FF0000"/>
                </a:solidFill>
                <a:latin typeface="Visual Geez Unicode" pitchFamily="2" charset="0"/>
              </a:rPr>
              <a:t>…..</a:t>
            </a:r>
            <a:endParaRPr lang="en-US" sz="2400" dirty="0">
              <a:solidFill>
                <a:srgbClr val="FF0000"/>
              </a:solidFill>
              <a:latin typeface="Visual Geez Unicod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95400"/>
            <a:ext cx="7162800" cy="4830763"/>
          </a:xfrm>
        </p:spPr>
        <p:txBody>
          <a:bodyPr>
            <a:normAutofit/>
          </a:bodyPr>
          <a:lstStyle/>
          <a:p>
            <a:pPr marL="265176" indent="-265176" algn="just">
              <a:lnSpc>
                <a:spcPct val="150000"/>
              </a:lnSpc>
              <a:buFont typeface="Wingdings 2"/>
              <a:buChar char=""/>
              <a:defRPr/>
            </a:pPr>
            <a:r>
              <a:rPr lang="en-US" sz="1600" b="1" dirty="0" err="1" smtClean="0">
                <a:latin typeface="Visual Geez Unicode" pitchFamily="2" charset="0"/>
                <a:cs typeface="Arial" pitchFamily="34" charset="0"/>
              </a:rPr>
              <a:t>ስለ</a:t>
            </a:r>
            <a:r>
              <a:rPr lang="en-US" sz="1600" b="1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b="1" dirty="0" err="1">
                <a:latin typeface="Visual Geez Unicode" pitchFamily="2" charset="0"/>
                <a:cs typeface="Arial" pitchFamily="34" charset="0"/>
              </a:rPr>
              <a:t>ከተሞች</a:t>
            </a:r>
            <a:r>
              <a:rPr lang="en-US" sz="1600" b="1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b="1" dirty="0" err="1">
                <a:latin typeface="Visual Geez Unicode" pitchFamily="2" charset="0"/>
                <a:cs typeface="Arial" pitchFamily="34" charset="0"/>
              </a:rPr>
              <a:t>ፋይናንስ</a:t>
            </a:r>
            <a:r>
              <a:rPr lang="en-US" sz="1600" b="1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b="1" dirty="0" err="1">
                <a:latin typeface="Visual Geez Unicode" pitchFamily="2" charset="0"/>
                <a:cs typeface="Arial" pitchFamily="34" charset="0"/>
              </a:rPr>
              <a:t>ኃላፊነቱን</a:t>
            </a:r>
            <a:r>
              <a:rPr lang="en-US" sz="1600" b="1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b="1" dirty="0" err="1">
                <a:latin typeface="Visual Geez Unicode" pitchFamily="2" charset="0"/>
                <a:cs typeface="Arial" pitchFamily="34" charset="0"/>
              </a:rPr>
              <a:t>የሚወጣ</a:t>
            </a:r>
            <a:r>
              <a:rPr lang="en-US" sz="1600" b="1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600" b="1" dirty="0" err="1">
                <a:latin typeface="Visual Geez Unicode" pitchFamily="2" charset="0"/>
                <a:cs typeface="Arial" pitchFamily="34" charset="0"/>
              </a:rPr>
              <a:t>ተቋም</a:t>
            </a:r>
            <a:r>
              <a:rPr lang="en-US" sz="1600" b="1" dirty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1600" b="1" dirty="0" err="1">
                <a:latin typeface="Visual Geez Unicode" pitchFamily="2" charset="0"/>
                <a:cs typeface="Arial" pitchFamily="34" charset="0"/>
              </a:rPr>
              <a:t>በመፍጠር</a:t>
            </a:r>
            <a:endParaRPr lang="en-US" sz="1600" b="1" dirty="0">
              <a:latin typeface="Visual Geez Unicode" pitchFamily="2" charset="0"/>
              <a:cs typeface="Arial" pitchFamily="34" charset="0"/>
            </a:endParaRPr>
          </a:p>
          <a:p>
            <a:pPr marL="786384" lvl="2" indent="-182880" algn="just">
              <a:lnSpc>
                <a:spcPct val="150000"/>
              </a:lnSpc>
              <a:buClr>
                <a:schemeClr val="accent2">
                  <a:tint val="85000"/>
                  <a:satMod val="285000"/>
                </a:schemeClr>
              </a:buClr>
              <a:buNone/>
              <a:defRPr/>
            </a:pPr>
            <a:r>
              <a:rPr lang="en-US" sz="1600" dirty="0">
                <a:latin typeface="Visual Geez Unicode" pitchFamily="2" charset="0"/>
                <a:cs typeface="Arial" pitchFamily="34" charset="0"/>
              </a:rPr>
              <a:t>፩. </a:t>
            </a:r>
            <a:r>
              <a:rPr lang="en-US" sz="1800" dirty="0" err="1" smtClean="0">
                <a:latin typeface="Visual Geez Unicode" pitchFamily="2" charset="0"/>
              </a:rPr>
              <a:t>ነባሩን</a:t>
            </a:r>
            <a:r>
              <a:rPr lang="en-US" sz="1800" dirty="0" smtClean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ጥሬ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ገንዘብ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መሰረት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ያደረገ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የገቢ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አሰባሰብና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ክፍያ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ስርአቱን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ወደ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>
                <a:solidFill>
                  <a:srgbClr val="7030A0"/>
                </a:solidFill>
                <a:latin typeface="Visual Geez Unicode" pitchFamily="2" charset="0"/>
              </a:rPr>
              <a:t>E-payment system</a:t>
            </a:r>
            <a:r>
              <a:rPr lang="en-US" sz="1800" dirty="0">
                <a:latin typeface="Visual Geez Unicode" pitchFamily="2" charset="0"/>
              </a:rPr>
              <a:t>) </a:t>
            </a:r>
            <a:r>
              <a:rPr lang="en-US" sz="1800" dirty="0" err="1">
                <a:latin typeface="Visual Geez Unicode" pitchFamily="2" charset="0"/>
              </a:rPr>
              <a:t>ማዘመን</a:t>
            </a:r>
            <a:r>
              <a:rPr lang="en-US" sz="1800" dirty="0">
                <a:latin typeface="Visual Geez Unicode" pitchFamily="2" charset="0"/>
              </a:rPr>
              <a:t>፤ </a:t>
            </a:r>
            <a:r>
              <a:rPr lang="en-US" sz="1800" dirty="0" err="1">
                <a:latin typeface="Visual Geez Unicode" pitchFamily="2" charset="0"/>
              </a:rPr>
              <a:t>በዚህ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ሂደት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በከተማ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ልማትና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ኮንስትራክሽን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ሚኒስቴር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የሚለማዉን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Visual Geez Unicode" pitchFamily="2" charset="0"/>
              </a:rPr>
              <a:t>Urban Revenue management system </a:t>
            </a:r>
            <a:r>
              <a:rPr lang="en-US" sz="1800" dirty="0" err="1">
                <a:latin typeface="Visual Geez Unicode" pitchFamily="2" charset="0"/>
              </a:rPr>
              <a:t>እና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ሌሎች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ሲስተሞች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Visual Geez Unicode" pitchFamily="2" charset="0"/>
              </a:rPr>
              <a:t>ከE</a:t>
            </a:r>
            <a:r>
              <a:rPr lang="en-US" sz="1800" dirty="0">
                <a:solidFill>
                  <a:srgbClr val="FF0000"/>
                </a:solidFill>
                <a:latin typeface="Visual Geez Unicode" pitchFamily="2" charset="0"/>
              </a:rPr>
              <a:t>-payment system </a:t>
            </a:r>
            <a:r>
              <a:rPr lang="en-US" sz="1800" dirty="0" err="1">
                <a:latin typeface="Visual Geez Unicode" pitchFamily="2" charset="0"/>
              </a:rPr>
              <a:t>በጋር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ተናባቢ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እና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የተቀናጀ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መረጃ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ፍሰት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እንዲኖራቸዉ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ይደረጋል</a:t>
            </a:r>
            <a:r>
              <a:rPr lang="en-US" sz="1800" dirty="0">
                <a:latin typeface="Visual Geez Unicode" pitchFamily="2" charset="0"/>
              </a:rPr>
              <a:t>፡፡ </a:t>
            </a:r>
            <a:endParaRPr lang="en-US" sz="2800" dirty="0">
              <a:latin typeface="Visual Geez Unicode" pitchFamily="2" charset="0"/>
              <a:cs typeface="Arial" pitchFamily="34" charset="0"/>
            </a:endParaRPr>
          </a:p>
          <a:p>
            <a:pPr marL="386334" lvl="1" indent="-182880" algn="just">
              <a:lnSpc>
                <a:spcPct val="150000"/>
              </a:lnSpc>
              <a:buClr>
                <a:schemeClr val="accent2">
                  <a:tint val="85000"/>
                  <a:satMod val="285000"/>
                </a:schemeClr>
              </a:buClr>
              <a:buFont typeface="Wingdings 2"/>
              <a:buChar char=""/>
              <a:defRPr/>
            </a:pPr>
            <a:r>
              <a:rPr lang="en-US" sz="1800" dirty="0" err="1" smtClean="0">
                <a:latin typeface="Visual Geez Unicode" pitchFamily="2" charset="0"/>
                <a:cs typeface="Arial" pitchFamily="34" charset="0"/>
              </a:rPr>
              <a:t>ተቀም</a:t>
            </a:r>
            <a:r>
              <a:rPr lang="en-US" sz="18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በመፍጠር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የከተሞች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የመበደር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Visual Geez Unicode" pitchFamily="2" charset="0"/>
                <a:cs typeface="Arial" pitchFamily="34" charset="0"/>
              </a:rPr>
              <a:t>አቅም</a:t>
            </a:r>
            <a:r>
              <a:rPr lang="en-US" sz="18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ግንባታ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ስራ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1800" dirty="0" err="1" smtClean="0">
                <a:latin typeface="Visual Geez Unicode" pitchFamily="2" charset="0"/>
                <a:cs typeface="Arial" pitchFamily="34" charset="0"/>
              </a:rPr>
              <a:t>ማከናወን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521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sz="3600" dirty="0" err="1" smtClean="0">
                <a:solidFill>
                  <a:srgbClr val="FF0000"/>
                </a:solidFill>
                <a:latin typeface="Visual Geez Unicode" pitchFamily="2" charset="0"/>
              </a:rPr>
              <a:t>የቀጠለ</a:t>
            </a:r>
            <a:r>
              <a:rPr lang="en-US" sz="3600" dirty="0" smtClean="0">
                <a:solidFill>
                  <a:srgbClr val="FF0000"/>
                </a:solidFill>
                <a:latin typeface="Visual Geez Unicode" pitchFamily="2" charset="0"/>
              </a:rPr>
              <a:t>….</a:t>
            </a:r>
            <a:endParaRPr lang="en-US" sz="3600" dirty="0">
              <a:solidFill>
                <a:srgbClr val="FF0000"/>
              </a:solidFill>
              <a:latin typeface="Visual Geez Unicod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95400"/>
            <a:ext cx="7498080" cy="49530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latin typeface="Visual Geez Unicode" pitchFamily="2" charset="0"/>
                <a:cs typeface="Arial" charset="0"/>
              </a:rPr>
              <a:t>የረዥም</a:t>
            </a:r>
            <a:r>
              <a:rPr lang="en-US" sz="2400" b="1" dirty="0">
                <a:latin typeface="Visual Geez Unicode" pitchFamily="2" charset="0"/>
                <a:cs typeface="Arial" charset="0"/>
              </a:rPr>
              <a:t> </a:t>
            </a:r>
            <a:r>
              <a:rPr lang="en-US" sz="2400" b="1" dirty="0" err="1">
                <a:latin typeface="Visual Geez Unicode" pitchFamily="2" charset="0"/>
                <a:cs typeface="Arial" charset="0"/>
              </a:rPr>
              <a:t>ጊዜ</a:t>
            </a:r>
            <a:r>
              <a:rPr lang="en-US" sz="2400" b="1" dirty="0">
                <a:latin typeface="Visual Geez Unicode" pitchFamily="2" charset="0"/>
                <a:cs typeface="Arial" charset="0"/>
              </a:rPr>
              <a:t> </a:t>
            </a:r>
            <a:r>
              <a:rPr lang="en-US" sz="2400" b="1" dirty="0" err="1">
                <a:latin typeface="Visual Geez Unicode" pitchFamily="2" charset="0"/>
                <a:cs typeface="Arial" charset="0"/>
              </a:rPr>
              <a:t>ዕቅድ</a:t>
            </a:r>
            <a:endParaRPr lang="en-US" sz="2400" b="1" dirty="0">
              <a:latin typeface="Visual Geez Unicode" pitchFamily="2" charset="0"/>
              <a:cs typeface="Arial" charset="0"/>
            </a:endParaRPr>
          </a:p>
          <a:p>
            <a:pPr lvl="1">
              <a:lnSpc>
                <a:spcPct val="150000"/>
              </a:lnSpc>
              <a:buNone/>
            </a:pPr>
            <a:r>
              <a:rPr lang="en-US" dirty="0" smtClean="0">
                <a:latin typeface="Arial" charset="0"/>
                <a:cs typeface="Arial" charset="0"/>
                <a:sym typeface="GeezNewB" pitchFamily="2" charset="2"/>
              </a:rPr>
              <a:t></a:t>
            </a:r>
            <a:r>
              <a:rPr lang="en-US" dirty="0">
                <a:latin typeface="Arial" charset="0"/>
                <a:cs typeface="Arial" charset="0"/>
              </a:rPr>
              <a:t>. 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የከተማ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1900" dirty="0" err="1">
                <a:latin typeface="Visual Geez Unicode" pitchFamily="2" charset="0"/>
                <a:cs typeface="Arial" charset="0"/>
              </a:rPr>
              <a:t>አስተዳደር</a:t>
            </a:r>
            <a:r>
              <a:rPr lang="en-US" sz="19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400" dirty="0" err="1">
                <a:latin typeface="Visual Geez Unicode" pitchFamily="2" charset="0"/>
                <a:cs typeface="Arial" charset="0"/>
              </a:rPr>
              <a:t>ልማት</a:t>
            </a:r>
            <a:r>
              <a:rPr lang="en-US" sz="24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400" dirty="0" err="1">
                <a:latin typeface="Visual Geez Unicode" pitchFamily="2" charset="0"/>
                <a:cs typeface="Arial" charset="0"/>
              </a:rPr>
              <a:t>እና</a:t>
            </a:r>
            <a:r>
              <a:rPr lang="en-US" sz="24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400" dirty="0" err="1">
                <a:latin typeface="Visual Geez Unicode" pitchFamily="2" charset="0"/>
                <a:cs typeface="Arial" charset="0"/>
              </a:rPr>
              <a:t>ብድር</a:t>
            </a:r>
            <a:r>
              <a:rPr lang="en-US" sz="24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400" dirty="0" err="1">
                <a:latin typeface="Visual Geez Unicode" pitchFamily="2" charset="0"/>
                <a:cs typeface="Arial" charset="0"/>
              </a:rPr>
              <a:t>ፈንድ</a:t>
            </a:r>
            <a:r>
              <a:rPr lang="en-US" sz="24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400" dirty="0" err="1">
                <a:latin typeface="Visual Geez Unicode" pitchFamily="2" charset="0"/>
                <a:cs typeface="Arial" charset="0"/>
              </a:rPr>
              <a:t>ማቋቋም</a:t>
            </a:r>
            <a:endParaRPr lang="en-US" sz="2400" dirty="0">
              <a:latin typeface="Visual Geez Unicode" pitchFamily="2" charset="0"/>
              <a:cs typeface="Arial" charset="0"/>
            </a:endParaRPr>
          </a:p>
          <a:p>
            <a:pPr lvl="1">
              <a:lnSpc>
                <a:spcPct val="150000"/>
              </a:lnSpc>
              <a:buNone/>
            </a:pPr>
            <a:r>
              <a:rPr lang="en-US" sz="2400" dirty="0">
                <a:latin typeface="Visual Geez Unicode" pitchFamily="2" charset="0"/>
                <a:cs typeface="Arial" charset="0"/>
                <a:sym typeface="GeezNewB" pitchFamily="2" charset="2"/>
              </a:rPr>
              <a:t></a:t>
            </a:r>
            <a:r>
              <a:rPr lang="en-US" sz="2400" dirty="0">
                <a:latin typeface="Visual Geez Unicode" pitchFamily="2" charset="0"/>
                <a:cs typeface="Arial" charset="0"/>
              </a:rPr>
              <a:t>. </a:t>
            </a:r>
            <a:r>
              <a:rPr lang="en-US" sz="2600" dirty="0" err="1">
                <a:latin typeface="Visual Geez Unicode" pitchFamily="2" charset="0"/>
                <a:cs typeface="Arial" charset="0"/>
              </a:rPr>
              <a:t>አዳዲስ</a:t>
            </a:r>
            <a:r>
              <a:rPr lang="en-US" sz="2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600" dirty="0" err="1">
                <a:latin typeface="Visual Geez Unicode" pitchFamily="2" charset="0"/>
                <a:cs typeface="Arial" charset="0"/>
              </a:rPr>
              <a:t>የልማት</a:t>
            </a:r>
            <a:r>
              <a:rPr lang="en-US" sz="2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600" dirty="0" err="1">
                <a:latin typeface="Visual Geez Unicode" pitchFamily="2" charset="0"/>
                <a:cs typeface="Arial" charset="0"/>
              </a:rPr>
              <a:t>ገቢ</a:t>
            </a:r>
            <a:r>
              <a:rPr lang="en-US" sz="2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600" dirty="0" err="1">
                <a:latin typeface="Visual Geez Unicode" pitchFamily="2" charset="0"/>
                <a:cs typeface="Arial" charset="0"/>
              </a:rPr>
              <a:t>ማስገኛ</a:t>
            </a:r>
            <a:r>
              <a:rPr lang="en-US" sz="2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600" dirty="0" err="1">
                <a:latin typeface="Visual Geez Unicode" pitchFamily="2" charset="0"/>
                <a:cs typeface="Arial" charset="0"/>
              </a:rPr>
              <a:t>ስትራቴጂዎችን</a:t>
            </a:r>
            <a:r>
              <a:rPr lang="en-US" sz="26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Visual Geez Unicode" pitchFamily="2" charset="0"/>
              </a:rPr>
              <a:t>ወደ</a:t>
            </a:r>
            <a:r>
              <a:rPr lang="en-US" sz="2600" dirty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Visual Geez Unicode" pitchFamily="2" charset="0"/>
              </a:rPr>
              <a:t>ፊት</a:t>
            </a:r>
            <a:r>
              <a:rPr lang="en-US" sz="2600" dirty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Visual Geez Unicode" pitchFamily="2" charset="0"/>
              </a:rPr>
              <a:t>የገንዘብ</a:t>
            </a:r>
            <a:r>
              <a:rPr lang="en-US" sz="2600" dirty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Visual Geez Unicode" pitchFamily="2" charset="0"/>
              </a:rPr>
              <a:t>ሚኒስቴር</a:t>
            </a:r>
            <a:r>
              <a:rPr lang="en-US" sz="2600" dirty="0" smtClean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Visual Geez Unicode" pitchFamily="2" charset="0"/>
              </a:rPr>
              <a:t>በሚያወጣቸዉ</a:t>
            </a:r>
            <a:r>
              <a:rPr lang="en-US" sz="2600" dirty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Visual Geez Unicode" pitchFamily="2" charset="0"/>
              </a:rPr>
              <a:t>ህግና</a:t>
            </a:r>
            <a:r>
              <a:rPr lang="en-US" sz="2600" dirty="0" smtClean="0">
                <a:solidFill>
                  <a:srgbClr val="FF0000"/>
                </a:solidFill>
                <a:latin typeface="Visual Geez Unicode" pitchFamily="2" charset="0"/>
              </a:rPr>
              <a:t>  </a:t>
            </a:r>
            <a:r>
              <a:rPr lang="en-US" sz="2600" dirty="0" err="1">
                <a:solidFill>
                  <a:srgbClr val="FF0000"/>
                </a:solidFill>
                <a:latin typeface="Visual Geez Unicode" pitchFamily="2" charset="0"/>
              </a:rPr>
              <a:t>መመሪያዎች</a:t>
            </a:r>
            <a:r>
              <a:rPr lang="en-US" sz="2600" dirty="0">
                <a:solidFill>
                  <a:srgbClr val="FF0000"/>
                </a:solidFill>
                <a:latin typeface="Visual Geez Unicode" pitchFamily="2" charset="0"/>
              </a:rPr>
              <a:t>  </a:t>
            </a:r>
            <a:r>
              <a:rPr lang="en-US" sz="2600" dirty="0" smtClean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Visual Geez Unicode" pitchFamily="2" charset="0"/>
              </a:rPr>
              <a:t>መተግበር</a:t>
            </a:r>
            <a:endParaRPr lang="en-US" sz="2600" dirty="0">
              <a:solidFill>
                <a:srgbClr val="FF0000"/>
              </a:solidFill>
              <a:latin typeface="Visual Geez Unicode" pitchFamily="2" charset="0"/>
              <a:cs typeface="Arial" charset="0"/>
            </a:endParaRPr>
          </a:p>
          <a:p>
            <a:pPr lvl="2">
              <a:lnSpc>
                <a:spcPct val="150000"/>
              </a:lnSpc>
            </a:pPr>
            <a:r>
              <a:rPr lang="en-US" sz="2200" dirty="0" err="1">
                <a:latin typeface="Visual Geez Unicode" pitchFamily="2" charset="0"/>
                <a:cs typeface="Arial" charset="0"/>
              </a:rPr>
              <a:t>ብድር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ስርአት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ቦንድ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ሽያጭን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err="1" smtClean="0">
                <a:latin typeface="Visual Geez Unicode" pitchFamily="2" charset="0"/>
                <a:cs typeface="Arial" charset="0"/>
              </a:rPr>
              <a:t>ጨምሮ</a:t>
            </a:r>
            <a:r>
              <a:rPr lang="en-US" sz="22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ቦንድ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ሽያጭ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መዘርጋትና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መተግባር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</a:p>
          <a:p>
            <a:pPr lvl="2">
              <a:lnSpc>
                <a:spcPct val="150000"/>
              </a:lnSpc>
            </a:pPr>
            <a:r>
              <a:rPr lang="en-US" sz="2200" dirty="0" err="1">
                <a:latin typeface="Visual Geez Unicode" pitchFamily="2" charset="0"/>
                <a:cs typeface="Arial" charset="0"/>
              </a:rPr>
              <a:t>ከግል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ባለሃብት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ጋር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ሽርክና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የመሰራበት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ስርአት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መዘርጋትና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200" dirty="0" err="1">
                <a:latin typeface="Visual Geez Unicode" pitchFamily="2" charset="0"/>
                <a:cs typeface="Arial" charset="0"/>
              </a:rPr>
              <a:t>መተግባር</a:t>
            </a:r>
            <a:r>
              <a:rPr lang="en-US" sz="2200" dirty="0">
                <a:latin typeface="Visual Geez Unicode" pitchFamily="2" charset="0"/>
                <a:cs typeface="Arial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100" y="1715874"/>
            <a:ext cx="7499350" cy="426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00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62"/>
          </a:xfrm>
        </p:spPr>
        <p:txBody>
          <a:bodyPr>
            <a:noAutofit/>
          </a:bodyPr>
          <a:lstStyle/>
          <a:p>
            <a:pPr lvl="0"/>
            <a:r>
              <a:rPr lang="en-US" sz="2400" b="1" dirty="0" smtClean="0">
                <a:effectLst/>
                <a:latin typeface="Visual Geez Unicode" pitchFamily="2" charset="0"/>
              </a:rPr>
              <a:t>2.የስትራቴጂው </a:t>
            </a:r>
            <a:r>
              <a:rPr lang="en-US" sz="2400" b="1" dirty="0" err="1">
                <a:effectLst/>
                <a:latin typeface="Visual Geez Unicode" pitchFamily="2" charset="0"/>
              </a:rPr>
              <a:t>መነሻዎችና</a:t>
            </a:r>
            <a:r>
              <a:rPr lang="en-US" sz="2400" b="1" dirty="0">
                <a:effectLst/>
                <a:latin typeface="Visual Geez Unicode" pitchFamily="2" charset="0"/>
              </a:rPr>
              <a:t> </a:t>
            </a:r>
            <a:r>
              <a:rPr lang="en-US" sz="2400" b="1" dirty="0" err="1">
                <a:effectLst/>
                <a:latin typeface="Visual Geez Unicode" pitchFamily="2" charset="0"/>
              </a:rPr>
              <a:t>አስፈላጊነት</a:t>
            </a:r>
            <a:r>
              <a:rPr lang="en-US" sz="2400" b="1" dirty="0">
                <a:effectLst/>
                <a:latin typeface="Visual Geez Unicode" pitchFamily="2" charset="0"/>
              </a:rPr>
              <a:t/>
            </a:r>
            <a:br>
              <a:rPr lang="en-US" sz="2400" b="1" dirty="0">
                <a:effectLst/>
                <a:latin typeface="Visual Geez Unicode" pitchFamily="2" charset="0"/>
              </a:rPr>
            </a:br>
            <a:endParaRPr lang="en-US" sz="2400" dirty="0">
              <a:latin typeface="Visual Geez Unicod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066800"/>
            <a:ext cx="7498080" cy="5334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2000" dirty="0">
                <a:latin typeface="Visual Geez Unicode" pitchFamily="2" charset="0"/>
              </a:rPr>
              <a:t>የከተሞች </a:t>
            </a:r>
            <a:r>
              <a:rPr lang="en-US" sz="2000" dirty="0" err="1">
                <a:latin typeface="Visual Geez Unicode" pitchFamily="2" charset="0"/>
              </a:rPr>
              <a:t>ልማት</a:t>
            </a:r>
            <a:r>
              <a:rPr lang="en-US" sz="2000" dirty="0">
                <a:latin typeface="Visual Geez Unicode" pitchFamily="2" charset="0"/>
              </a:rPr>
              <a:t> </a:t>
            </a:r>
            <a:r>
              <a:rPr lang="en-US" sz="2000" dirty="0" err="1" smtClean="0">
                <a:latin typeface="Visual Geez Unicode" pitchFamily="2" charset="0"/>
              </a:rPr>
              <a:t>ፋይናንስ</a:t>
            </a:r>
            <a:r>
              <a:rPr lang="en-US" sz="2000" dirty="0" smtClean="0">
                <a:latin typeface="Visual Geez Unicode" pitchFamily="2" charset="0"/>
              </a:rPr>
              <a:t> </a:t>
            </a:r>
            <a:r>
              <a:rPr lang="en-US" sz="2000" dirty="0" err="1" smtClean="0">
                <a:latin typeface="Visual Geez Unicode" pitchFamily="2" charset="0"/>
              </a:rPr>
              <a:t>ስትራቴጂ</a:t>
            </a:r>
            <a:r>
              <a:rPr lang="en-US" sz="2000" dirty="0" smtClean="0">
                <a:latin typeface="Visual Geez Unicode" pitchFamily="2" charset="0"/>
              </a:rPr>
              <a:t> </a:t>
            </a:r>
            <a:r>
              <a:rPr lang="en-US" sz="2000" dirty="0" err="1" smtClean="0">
                <a:latin typeface="Visual Geez Unicode" pitchFamily="2" charset="0"/>
              </a:rPr>
              <a:t>መነሻውና</a:t>
            </a:r>
            <a:r>
              <a:rPr lang="en-US" sz="2000" dirty="0" smtClean="0">
                <a:latin typeface="Visual Geez Unicode" pitchFamily="2" charset="0"/>
              </a:rPr>
              <a:t> </a:t>
            </a:r>
            <a:r>
              <a:rPr lang="en-US" sz="2000" dirty="0" err="1" smtClean="0">
                <a:latin typeface="Visual Geez Unicode" pitchFamily="2" charset="0"/>
              </a:rPr>
              <a:t>አስፈላጊነቱ</a:t>
            </a:r>
            <a:r>
              <a:rPr lang="en-US" sz="2000" dirty="0" smtClean="0">
                <a:latin typeface="Visual Geez Unicode" pitchFamily="2" charset="0"/>
              </a:rPr>
              <a:t>  </a:t>
            </a:r>
            <a:r>
              <a:rPr lang="en-US" sz="2000" dirty="0" err="1" smtClean="0">
                <a:latin typeface="Visual Geez Unicode" pitchFamily="2" charset="0"/>
              </a:rPr>
              <a:t>የሚመነጨው</a:t>
            </a:r>
            <a:r>
              <a:rPr lang="en-US" sz="2000" dirty="0" smtClean="0">
                <a:latin typeface="Visual Geez Unicode" pitchFamily="2" charset="0"/>
              </a:rPr>
              <a:t> </a:t>
            </a:r>
            <a:r>
              <a:rPr lang="en-US" sz="2000" dirty="0" err="1" smtClean="0">
                <a:latin typeface="Visual Geez Unicode" pitchFamily="2" charset="0"/>
              </a:rPr>
              <a:t>በኢፌድሪ</a:t>
            </a:r>
            <a:r>
              <a:rPr lang="en-US" sz="2000" dirty="0" smtClean="0">
                <a:latin typeface="Visual Geez Unicode" pitchFamily="2" charset="0"/>
              </a:rPr>
              <a:t> </a:t>
            </a:r>
            <a:r>
              <a:rPr lang="en-US" sz="2000" dirty="0" err="1">
                <a:latin typeface="Visual Geez Unicode" pitchFamily="2" charset="0"/>
              </a:rPr>
              <a:t>ሕገ</a:t>
            </a:r>
            <a:r>
              <a:rPr lang="en-US" sz="2000" dirty="0">
                <a:latin typeface="Visual Geez Unicode" pitchFamily="2" charset="0"/>
              </a:rPr>
              <a:t> </a:t>
            </a:r>
            <a:r>
              <a:rPr lang="en-US" sz="2000" dirty="0" err="1" smtClean="0">
                <a:latin typeface="Visual Geez Unicode" pitchFamily="2" charset="0"/>
              </a:rPr>
              <a:t>መንግስት</a:t>
            </a:r>
            <a:r>
              <a:rPr lang="en-US" sz="2000" dirty="0">
                <a:latin typeface="Visual Geez Unicode" pitchFamily="2" charset="0"/>
              </a:rPr>
              <a:t> </a:t>
            </a:r>
            <a:r>
              <a:rPr lang="en-US" sz="2000" dirty="0" err="1">
                <a:latin typeface="Visual Geez Unicode" pitchFamily="2" charset="0"/>
              </a:rPr>
              <a:t>በህመንግስቱ</a:t>
            </a:r>
            <a:r>
              <a:rPr lang="en-US" sz="2000" dirty="0">
                <a:latin typeface="Visual Geez Unicode" pitchFamily="2" charset="0"/>
              </a:rPr>
              <a:t> </a:t>
            </a:r>
            <a:r>
              <a:rPr lang="en-US" sz="2000" dirty="0" err="1">
                <a:latin typeface="Visual Geez Unicode" pitchFamily="2" charset="0"/>
              </a:rPr>
              <a:t>አንቀጽ</a:t>
            </a:r>
            <a:r>
              <a:rPr lang="en-US" sz="2000" dirty="0">
                <a:latin typeface="Visual Geez Unicode" pitchFamily="2" charset="0"/>
              </a:rPr>
              <a:t> </a:t>
            </a:r>
            <a:r>
              <a:rPr lang="en-US" sz="2000" dirty="0" smtClean="0">
                <a:latin typeface="Visual Geez Unicode" pitchFamily="2" charset="0"/>
              </a:rPr>
              <a:t>50/4 </a:t>
            </a:r>
            <a:r>
              <a:rPr lang="en-US" sz="2000" dirty="0" err="1" smtClean="0">
                <a:latin typeface="Visual Geez Unicode" pitchFamily="2" charset="0"/>
              </a:rPr>
              <a:t>እና</a:t>
            </a:r>
            <a:r>
              <a:rPr lang="en-US" sz="2000" dirty="0">
                <a:latin typeface="Visual Geez Unicode" pitchFamily="2" charset="0"/>
              </a:rPr>
              <a:t> </a:t>
            </a:r>
            <a:r>
              <a:rPr lang="en-US" sz="2000" dirty="0" err="1" smtClean="0">
                <a:latin typeface="Visual Geez Unicode" pitchFamily="2" charset="0"/>
              </a:rPr>
              <a:t>በአንቀጽ</a:t>
            </a:r>
            <a:r>
              <a:rPr lang="en-US" sz="2000" dirty="0" smtClean="0">
                <a:latin typeface="Visual Geez Unicode" pitchFamily="2" charset="0"/>
              </a:rPr>
              <a:t> </a:t>
            </a:r>
            <a:r>
              <a:rPr lang="en-US" sz="2000" dirty="0">
                <a:latin typeface="Visual Geez Unicode" pitchFamily="2" charset="0"/>
              </a:rPr>
              <a:t>88/2</a:t>
            </a:r>
            <a:r>
              <a:rPr lang="en-US" sz="2000" dirty="0" smtClean="0">
                <a:latin typeface="Visual Geez Unicode" pitchFamily="2" charset="0"/>
              </a:rPr>
              <a:t> </a:t>
            </a:r>
            <a:r>
              <a:rPr lang="en-US" sz="2000" dirty="0" err="1" smtClean="0">
                <a:latin typeface="Visual Geez Unicode" pitchFamily="2" charset="0"/>
              </a:rPr>
              <a:t>ለክልሎች</a:t>
            </a:r>
            <a:r>
              <a:rPr lang="en-US" sz="2000" dirty="0" smtClean="0">
                <a:latin typeface="Visual Geez Unicode" pitchFamily="2" charset="0"/>
              </a:rPr>
              <a:t> </a:t>
            </a:r>
            <a:r>
              <a:rPr lang="en-US" sz="2000" dirty="0" err="1">
                <a:latin typeface="Visual Geez Unicode" pitchFamily="2" charset="0"/>
              </a:rPr>
              <a:t>እና</a:t>
            </a:r>
            <a:r>
              <a:rPr lang="en-US" sz="2000" dirty="0">
                <a:latin typeface="Visual Geez Unicode" pitchFamily="2" charset="0"/>
              </a:rPr>
              <a:t> </a:t>
            </a:r>
            <a:r>
              <a:rPr lang="en-US" sz="2000" dirty="0" err="1" smtClean="0">
                <a:latin typeface="Visual Geez Unicode" pitchFamily="2" charset="0"/>
              </a:rPr>
              <a:t>ለአከባቢ</a:t>
            </a:r>
            <a:r>
              <a:rPr lang="en-US" sz="2000" dirty="0">
                <a:latin typeface="Visual Geez Unicode" pitchFamily="2" charset="0"/>
              </a:rPr>
              <a:t> </a:t>
            </a:r>
            <a:r>
              <a:rPr lang="en-US" sz="2000" dirty="0" err="1" smtClean="0">
                <a:latin typeface="Visual Geez Unicode" pitchFamily="2" charset="0"/>
              </a:rPr>
              <a:t>መንግስታት</a:t>
            </a:r>
            <a:r>
              <a:rPr lang="en-US" sz="2000" dirty="0" smtClean="0">
                <a:latin typeface="Visual Geez Unicode" pitchFamily="2" charset="0"/>
              </a:rPr>
              <a:t> </a:t>
            </a:r>
            <a:r>
              <a:rPr lang="en-US" sz="2000" dirty="0" err="1">
                <a:latin typeface="Visual Geez Unicode" pitchFamily="2" charset="0"/>
              </a:rPr>
              <a:t>የተሰጠውን</a:t>
            </a:r>
            <a:r>
              <a:rPr lang="en-US" sz="2000" dirty="0">
                <a:latin typeface="Visual Geez Unicode" pitchFamily="2" charset="0"/>
              </a:rPr>
              <a:t> </a:t>
            </a:r>
            <a:r>
              <a:rPr lang="en-US" sz="2000" dirty="0" err="1">
                <a:latin typeface="Visual Geez Unicode" pitchFamily="2" charset="0"/>
              </a:rPr>
              <a:t>ስልጣን</a:t>
            </a:r>
            <a:r>
              <a:rPr lang="en-US" sz="2000" dirty="0">
                <a:latin typeface="Visual Geez Unicode" pitchFamily="2" charset="0"/>
              </a:rPr>
              <a:t> </a:t>
            </a:r>
            <a:r>
              <a:rPr lang="en-US" sz="2000" dirty="0" smtClean="0">
                <a:latin typeface="Visual Geez Unicode" pitchFamily="2" charset="0"/>
              </a:rPr>
              <a:t> </a:t>
            </a:r>
            <a:r>
              <a:rPr lang="en-US" sz="2000" dirty="0" err="1" smtClean="0">
                <a:latin typeface="Visual Geez Unicode" pitchFamily="2" charset="0"/>
              </a:rPr>
              <a:t>በአግባቡ</a:t>
            </a:r>
            <a:r>
              <a:rPr lang="en-US" sz="2000" dirty="0" smtClean="0">
                <a:latin typeface="Visual Geez Unicode" pitchFamily="2" charset="0"/>
              </a:rPr>
              <a:t> </a:t>
            </a:r>
            <a:r>
              <a:rPr lang="en-US" sz="2000" dirty="0" err="1" smtClean="0">
                <a:latin typeface="Visual Geez Unicode" pitchFamily="2" charset="0"/>
              </a:rPr>
              <a:t>እንዲተገብሩ</a:t>
            </a:r>
            <a:r>
              <a:rPr lang="en-US" sz="2000" dirty="0" smtClean="0">
                <a:latin typeface="Visual Geez Unicode" pitchFamily="2" charset="0"/>
              </a:rPr>
              <a:t> </a:t>
            </a:r>
            <a:r>
              <a:rPr lang="en-US" sz="2000" dirty="0" err="1" smtClean="0">
                <a:latin typeface="Visual Geez Unicode" pitchFamily="2" charset="0"/>
              </a:rPr>
              <a:t>ለማስቻል</a:t>
            </a:r>
            <a:r>
              <a:rPr lang="en-US" sz="2000" dirty="0" smtClean="0">
                <a:latin typeface="Visual Geez Unicode" pitchFamily="2" charset="0"/>
              </a:rPr>
              <a:t>  </a:t>
            </a:r>
            <a:r>
              <a:rPr lang="en-US" sz="2000" dirty="0" err="1" smtClean="0">
                <a:latin typeface="Visual Geez Unicode" pitchFamily="2" charset="0"/>
              </a:rPr>
              <a:t>ነው</a:t>
            </a:r>
            <a:r>
              <a:rPr lang="en-US" sz="3600" dirty="0" smtClean="0">
                <a:latin typeface="Visual Geez Unicode" pitchFamily="2" charset="0"/>
              </a:rPr>
              <a:t>፡፡</a:t>
            </a:r>
          </a:p>
          <a:p>
            <a:pPr marL="82296" indent="0">
              <a:buNone/>
            </a:pPr>
            <a:endParaRPr lang="en-US" sz="1000" dirty="0" smtClean="0">
              <a:latin typeface="Visual Geez Unicode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Visual Geez Unicode" pitchFamily="2" charset="0"/>
              </a:rPr>
              <a:t>የከተሞች </a:t>
            </a:r>
            <a:r>
              <a:rPr lang="en-US" sz="1800" dirty="0" err="1">
                <a:latin typeface="Visual Geez Unicode" pitchFamily="2" charset="0"/>
              </a:rPr>
              <a:t>የገቢ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እና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ወጪ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የማስተዳደር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ስልጣን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በተፈለገው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ደረጃ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ለማድረስ</a:t>
            </a:r>
            <a:r>
              <a:rPr lang="en-US" sz="1800" dirty="0" smtClean="0">
                <a:latin typeface="Visual Geez Unicode" pitchFamily="2" charset="0"/>
              </a:rPr>
              <a:t>፤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err="1" smtClean="0">
                <a:latin typeface="Visual Geez Unicode" pitchFamily="2" charset="0"/>
              </a:rPr>
              <a:t>ለሀገራዊ</a:t>
            </a:r>
            <a:r>
              <a:rPr lang="en-US" sz="1800" dirty="0" smtClean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ለልማቱና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ለእድገቱ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መሪ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ተዋናይ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 smtClean="0">
                <a:latin typeface="Visual Geez Unicode" pitchFamily="2" charset="0"/>
              </a:rPr>
              <a:t>እንዲሆኑ</a:t>
            </a:r>
            <a:r>
              <a:rPr lang="en-US" sz="1800" dirty="0" smtClean="0">
                <a:latin typeface="Visual Geez Unicode" pitchFamily="2" charset="0"/>
              </a:rPr>
              <a:t> </a:t>
            </a:r>
            <a:r>
              <a:rPr lang="en-US" sz="1800" dirty="0" err="1" smtClean="0">
                <a:latin typeface="Visual Geez Unicode" pitchFamily="2" charset="0"/>
              </a:rPr>
              <a:t>ለማድረግ</a:t>
            </a:r>
            <a:endParaRPr lang="en-US" sz="1800" dirty="0" smtClean="0">
              <a:latin typeface="Visual Geez Unicode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err="1" smtClean="0">
                <a:latin typeface="Visual Geez Unicode" pitchFamily="2" charset="0"/>
              </a:rPr>
              <a:t>የመሰረተ</a:t>
            </a:r>
            <a:r>
              <a:rPr lang="en-US" sz="1800" dirty="0" smtClean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ልማትና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አገልግሎት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 smtClean="0">
                <a:latin typeface="Visual Geez Unicode" pitchFamily="2" charset="0"/>
              </a:rPr>
              <a:t>አቅርቦታቸዉን</a:t>
            </a:r>
            <a:r>
              <a:rPr lang="en-US" sz="1800" dirty="0" smtClean="0">
                <a:latin typeface="Visual Geez Unicode" pitchFamily="2" charset="0"/>
              </a:rPr>
              <a:t>  </a:t>
            </a:r>
            <a:r>
              <a:rPr lang="en-US" sz="1800" dirty="0" err="1" smtClean="0">
                <a:latin typeface="Visual Geez Unicode" pitchFamily="2" charset="0"/>
              </a:rPr>
              <a:t>ለማሟላት</a:t>
            </a:r>
            <a:endParaRPr lang="en-US" sz="1800" dirty="0" smtClean="0">
              <a:latin typeface="Visual Geez Unicode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err="1" smtClean="0">
                <a:latin typeface="Visual Geez Unicode" pitchFamily="2" charset="0"/>
              </a:rPr>
              <a:t>በከተማ</a:t>
            </a:r>
            <a:r>
              <a:rPr lang="en-US" sz="1800" dirty="0" smtClean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ልማት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ፋይናንስ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smtClean="0">
                <a:latin typeface="Visual Geez Unicode" pitchFamily="2" charset="0"/>
              </a:rPr>
              <a:t> </a:t>
            </a:r>
            <a:r>
              <a:rPr lang="en-US" sz="1800" dirty="0" err="1" smtClean="0">
                <a:latin typeface="Visual Geez Unicode" pitchFamily="2" charset="0"/>
              </a:rPr>
              <a:t>ዙሪያ</a:t>
            </a:r>
            <a:r>
              <a:rPr lang="en-US" sz="1800" dirty="0" smtClean="0">
                <a:latin typeface="Visual Geez Unicode" pitchFamily="2" charset="0"/>
              </a:rPr>
              <a:t> </a:t>
            </a:r>
            <a:r>
              <a:rPr lang="en-US" sz="1800" dirty="0" err="1" smtClean="0">
                <a:latin typeface="Visual Geez Unicode" pitchFamily="2" charset="0"/>
              </a:rPr>
              <a:t>ላይ</a:t>
            </a:r>
            <a:r>
              <a:rPr lang="en-US" sz="1800" dirty="0" smtClean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የሚስተዋሉትን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ዋና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ዋና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 smtClean="0">
                <a:latin typeface="Visual Geez Unicode" pitchFamily="2" charset="0"/>
              </a:rPr>
              <a:t>ችግሮች</a:t>
            </a:r>
            <a:r>
              <a:rPr lang="en-US" sz="1800" dirty="0" smtClean="0">
                <a:latin typeface="Visual Geez Unicode" pitchFamily="2" charset="0"/>
              </a:rPr>
              <a:t> </a:t>
            </a:r>
            <a:r>
              <a:rPr lang="en-US" sz="1800" dirty="0" err="1" smtClean="0">
                <a:latin typeface="Visual Geez Unicode" pitchFamily="2" charset="0"/>
              </a:rPr>
              <a:t>ማለትም</a:t>
            </a:r>
            <a:r>
              <a:rPr lang="en-US" sz="1800" dirty="0" smtClean="0">
                <a:latin typeface="Visual Geez Unicode" pitchFamily="2" charset="0"/>
              </a:rPr>
              <a:t>፡-</a:t>
            </a:r>
          </a:p>
          <a:p>
            <a:pPr marL="82296" indent="0">
              <a:buNone/>
            </a:pPr>
            <a:r>
              <a:rPr lang="en-US" sz="1800" dirty="0" smtClean="0">
                <a:latin typeface="Visual Geez Unicode" pitchFamily="2" charset="0"/>
              </a:rPr>
              <a:t> </a:t>
            </a:r>
            <a:r>
              <a:rPr lang="en-US" sz="1800" dirty="0" err="1" smtClean="0">
                <a:latin typeface="Visual Geez Unicode" pitchFamily="2" charset="0"/>
              </a:rPr>
              <a:t>በአመራሩ</a:t>
            </a:r>
            <a:r>
              <a:rPr lang="en-US" sz="1800" dirty="0">
                <a:latin typeface="Visual Geez Unicode" pitchFamily="2" charset="0"/>
              </a:rPr>
              <a:t>፣ </a:t>
            </a:r>
            <a:r>
              <a:rPr lang="en-US" sz="1800" dirty="0" err="1">
                <a:latin typeface="Visual Geez Unicode" pitchFamily="2" charset="0"/>
              </a:rPr>
              <a:t>በፈጻሚው</a:t>
            </a:r>
            <a:r>
              <a:rPr lang="en-US" sz="1800" dirty="0">
                <a:latin typeface="Visual Geez Unicode" pitchFamily="2" charset="0"/>
              </a:rPr>
              <a:t>፣ </a:t>
            </a:r>
            <a:r>
              <a:rPr lang="en-US" sz="1800" dirty="0" err="1">
                <a:latin typeface="Visual Geez Unicode" pitchFamily="2" charset="0"/>
              </a:rPr>
              <a:t>በህዝቡና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በባለሀብቱ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ያሉ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የአመለካከት</a:t>
            </a:r>
            <a:r>
              <a:rPr lang="en-US" sz="1800" dirty="0">
                <a:latin typeface="Visual Geez Unicode" pitchFamily="2" charset="0"/>
              </a:rPr>
              <a:t>፣ </a:t>
            </a:r>
            <a:r>
              <a:rPr lang="en-US" sz="1800" dirty="0" err="1">
                <a:latin typeface="Visual Geez Unicode" pitchFamily="2" charset="0"/>
              </a:rPr>
              <a:t>የክህሎት</a:t>
            </a:r>
            <a:r>
              <a:rPr lang="en-US" sz="1800" dirty="0">
                <a:latin typeface="Visual Geez Unicode" pitchFamily="2" charset="0"/>
              </a:rPr>
              <a:t>፣ </a:t>
            </a:r>
            <a:r>
              <a:rPr lang="en-US" sz="1800" dirty="0" err="1">
                <a:latin typeface="Visual Geez Unicode" pitchFamily="2" charset="0"/>
              </a:rPr>
              <a:t>የግብዓት</a:t>
            </a:r>
            <a:r>
              <a:rPr lang="en-US" sz="1800" dirty="0">
                <a:latin typeface="Visual Geez Unicode" pitchFamily="2" charset="0"/>
              </a:rPr>
              <a:t>፣ </a:t>
            </a:r>
            <a:endParaRPr lang="en-US" sz="1800" dirty="0" smtClean="0">
              <a:latin typeface="Visual Geez Unicode" pitchFamily="2" charset="0"/>
            </a:endParaRPr>
          </a:p>
          <a:p>
            <a:pPr marL="82296" indent="0">
              <a:buNone/>
            </a:pP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smtClean="0">
                <a:latin typeface="Visual Geez Unicode" pitchFamily="2" charset="0"/>
              </a:rPr>
              <a:t>  </a:t>
            </a:r>
            <a:r>
              <a:rPr lang="en-US" sz="1800" dirty="0" err="1" smtClean="0">
                <a:latin typeface="Visual Geez Unicode" pitchFamily="2" charset="0"/>
              </a:rPr>
              <a:t>የገቢ</a:t>
            </a:r>
            <a:r>
              <a:rPr lang="en-US" sz="1800" dirty="0" smtClean="0">
                <a:latin typeface="Visual Geez Unicode" pitchFamily="2" charset="0"/>
              </a:rPr>
              <a:t>  </a:t>
            </a:r>
            <a:r>
              <a:rPr lang="en-US" sz="1800" dirty="0" err="1" smtClean="0">
                <a:latin typeface="Visual Geez Unicode" pitchFamily="2" charset="0"/>
              </a:rPr>
              <a:t>ምንጭና</a:t>
            </a:r>
            <a:r>
              <a:rPr lang="en-US" sz="1800" dirty="0" smtClean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የአሰባሰብ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ስርዓት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ያለመዳበር</a:t>
            </a:r>
            <a:r>
              <a:rPr lang="en-US" sz="1800" dirty="0">
                <a:latin typeface="Visual Geez Unicode" pitchFamily="2" charset="0"/>
              </a:rPr>
              <a:t>፣ </a:t>
            </a:r>
            <a:r>
              <a:rPr lang="en-US" sz="1800" dirty="0" err="1">
                <a:latin typeface="Visual Geez Unicode" pitchFamily="2" charset="0"/>
              </a:rPr>
              <a:t>ተፈላጊውን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የሰው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ኃይል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>
                <a:latin typeface="Visual Geez Unicode" pitchFamily="2" charset="0"/>
              </a:rPr>
              <a:t>በቁጥርና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>
                <a:latin typeface="Visual Geez Unicode" pitchFamily="2" charset="0"/>
              </a:rPr>
              <a:t> </a:t>
            </a:r>
            <a:r>
              <a:rPr lang="en-US" sz="1800" dirty="0" err="1" smtClean="0">
                <a:latin typeface="Visual Geez Unicode" pitchFamily="2" charset="0"/>
              </a:rPr>
              <a:t>በጥራት</a:t>
            </a:r>
            <a:r>
              <a:rPr lang="en-US" sz="1800" dirty="0" smtClean="0">
                <a:latin typeface="Visual Geez Unicode" pitchFamily="2" charset="0"/>
              </a:rPr>
              <a:t>  </a:t>
            </a:r>
            <a:r>
              <a:rPr lang="en-US" sz="1800" dirty="0" err="1" smtClean="0">
                <a:latin typeface="Visual Geez Unicode" pitchFamily="2" charset="0"/>
              </a:rPr>
              <a:t>ያለማግኘት</a:t>
            </a:r>
            <a:r>
              <a:rPr lang="en-US" sz="1800" dirty="0">
                <a:latin typeface="Visual Geez Unicode" pitchFamily="2" charset="0"/>
              </a:rPr>
              <a:t>፤ </a:t>
            </a:r>
            <a:r>
              <a:rPr lang="en-US" sz="1800" dirty="0" err="1">
                <a:latin typeface="Visual Geez Unicode" pitchFamily="2" charset="0"/>
              </a:rPr>
              <a:t>የክትትል</a:t>
            </a:r>
            <a:r>
              <a:rPr lang="en-US" sz="1800" dirty="0">
                <a:latin typeface="Visual Geez Unicode" pitchFamily="2" charset="0"/>
              </a:rPr>
              <a:t> ድጋፍና </a:t>
            </a:r>
            <a:r>
              <a:rPr lang="en-US" sz="1800" dirty="0" err="1">
                <a:latin typeface="Visual Geez Unicode" pitchFamily="2" charset="0"/>
              </a:rPr>
              <a:t>ግብረ-መልስ</a:t>
            </a:r>
            <a:r>
              <a:rPr lang="en-US" sz="1800" dirty="0">
                <a:latin typeface="Visual Geez Unicode" pitchFamily="2" charset="0"/>
              </a:rPr>
              <a:t>፤ </a:t>
            </a:r>
            <a:r>
              <a:rPr lang="en-US" sz="1800" b="1" dirty="0" err="1">
                <a:solidFill>
                  <a:srgbClr val="FF0000"/>
                </a:solidFill>
                <a:latin typeface="Visual Geez Unicode" pitchFamily="2" charset="0"/>
              </a:rPr>
              <a:t>ማነቆዎች</a:t>
            </a:r>
            <a:r>
              <a:rPr lang="en-US" sz="1800" b="1" dirty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Visual Geez Unicode" pitchFamily="2" charset="0"/>
              </a:rPr>
              <a:t>ለመፍታት</a:t>
            </a:r>
            <a:r>
              <a:rPr lang="en-US" sz="1800" b="1" dirty="0" smtClean="0">
                <a:solidFill>
                  <a:srgbClr val="FF0000"/>
                </a:solidFill>
                <a:latin typeface="Visual Geez Unicode" pitchFamily="2" charset="0"/>
              </a:rPr>
              <a:t> </a:t>
            </a:r>
            <a:r>
              <a:rPr lang="en-US" sz="1800" dirty="0" smtClean="0">
                <a:latin typeface="Visual Geez Unicode" pitchFamily="2" charset="0"/>
              </a:rPr>
              <a:t>፡፡    </a:t>
            </a:r>
            <a:endParaRPr lang="en-US" sz="1800" dirty="0">
              <a:latin typeface="Visual Geez Unico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62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62"/>
          </a:xfrm>
        </p:spPr>
        <p:txBody>
          <a:bodyPr>
            <a:noAutofit/>
          </a:bodyPr>
          <a:lstStyle/>
          <a:p>
            <a:pPr lvl="0"/>
            <a:r>
              <a:rPr lang="en-US" sz="2400" b="1" i="1" dirty="0" smtClean="0">
                <a:latin typeface="Visual Geez Unicode" pitchFamily="2" charset="0"/>
              </a:rPr>
              <a:t>2.2.የከተማ  </a:t>
            </a:r>
            <a:r>
              <a:rPr lang="en-US" sz="2400" b="1" i="1" dirty="0" err="1" smtClean="0">
                <a:latin typeface="Visual Geez Unicode" pitchFamily="2" charset="0"/>
              </a:rPr>
              <a:t>ገቢና</a:t>
            </a:r>
            <a:r>
              <a:rPr lang="en-US" sz="2400" b="1" i="1" dirty="0" smtClean="0">
                <a:latin typeface="Visual Geez Unicode" pitchFamily="2" charset="0"/>
              </a:rPr>
              <a:t>  </a:t>
            </a:r>
            <a:r>
              <a:rPr lang="en-US" sz="2400" b="1" i="1" dirty="0" err="1" smtClean="0">
                <a:latin typeface="Visual Geez Unicode" pitchFamily="2" charset="0"/>
              </a:rPr>
              <a:t>አስተዳደር</a:t>
            </a:r>
            <a:r>
              <a:rPr lang="en-US" sz="2400" b="1" i="1" dirty="0" smtClean="0">
                <a:latin typeface="Visual Geez Unicode" pitchFamily="2" charset="0"/>
              </a:rPr>
              <a:t>   </a:t>
            </a:r>
            <a:r>
              <a:rPr lang="en-US" sz="2400" b="1" i="1" dirty="0" err="1" smtClean="0">
                <a:latin typeface="Visual Geez Unicode" pitchFamily="2" charset="0"/>
              </a:rPr>
              <a:t>ስርዓት</a:t>
            </a:r>
            <a:r>
              <a:rPr lang="en-US" sz="2400" dirty="0" smtClean="0">
                <a:latin typeface="Visual Geez Unicode" pitchFamily="2" charset="0"/>
              </a:rPr>
              <a:t/>
            </a:r>
            <a:br>
              <a:rPr lang="en-US" sz="2400" dirty="0" smtClean="0">
                <a:latin typeface="Visual Geez Unicode" pitchFamily="2" charset="0"/>
              </a:rPr>
            </a:br>
            <a:endParaRPr lang="en-US" sz="2400" dirty="0">
              <a:latin typeface="Visual Geez Unicod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0"/>
            <a:ext cx="7772400" cy="525780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Visual Geez Unicode" pitchFamily="2" charset="0"/>
                <a:cs typeface="Arial" charset="0"/>
              </a:rPr>
              <a:t>ከተሞች</a:t>
            </a:r>
            <a:r>
              <a:rPr lang="en-US" sz="2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 smtClean="0">
                <a:latin typeface="Visual Geez Unicode" pitchFamily="2" charset="0"/>
                <a:cs typeface="Arial" charset="0"/>
              </a:rPr>
              <a:t>የሚሰጡትን</a:t>
            </a:r>
            <a:r>
              <a:rPr lang="en-US" sz="2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 smtClean="0">
                <a:latin typeface="Visual Geez Unicode" pitchFamily="2" charset="0"/>
                <a:cs typeface="Arial" charset="0"/>
              </a:rPr>
              <a:t>አገልግሎትና</a:t>
            </a:r>
            <a:r>
              <a:rPr lang="en-US" sz="2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 smtClean="0">
                <a:latin typeface="Visual Geez Unicode" pitchFamily="2" charset="0"/>
                <a:cs typeface="Arial" charset="0"/>
              </a:rPr>
              <a:t>የሚያቀርቡትን</a:t>
            </a:r>
            <a:r>
              <a:rPr lang="en-US" sz="2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 smtClean="0">
                <a:latin typeface="Visual Geez Unicode" pitchFamily="2" charset="0"/>
                <a:cs typeface="Arial" charset="0"/>
              </a:rPr>
              <a:t>መሰረተ</a:t>
            </a:r>
            <a:r>
              <a:rPr lang="en-US" sz="2000" dirty="0" smtClean="0">
                <a:latin typeface="Visual Geez Unicode" pitchFamily="2" charset="0"/>
                <a:cs typeface="Arial" charset="0"/>
              </a:rPr>
              <a:t> ልማት </a:t>
            </a:r>
            <a:r>
              <a:rPr lang="en-US" sz="2000" dirty="0" err="1" smtClean="0">
                <a:latin typeface="Visual Geez Unicode" pitchFamily="2" charset="0"/>
                <a:cs typeface="Arial" charset="0"/>
              </a:rPr>
              <a:t>ወጭ</a:t>
            </a:r>
            <a:r>
              <a:rPr lang="en-US" sz="2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 smtClean="0">
                <a:latin typeface="Visual Geez Unicode" pitchFamily="2" charset="0"/>
                <a:cs typeface="Arial" charset="0"/>
              </a:rPr>
              <a:t>ማስመለስ</a:t>
            </a:r>
            <a:r>
              <a:rPr lang="en-US" sz="2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 smtClean="0">
                <a:latin typeface="Visual Geez Unicode" pitchFamily="2" charset="0"/>
                <a:cs typeface="Arial" charset="0"/>
              </a:rPr>
              <a:t>መርህ</a:t>
            </a:r>
            <a:r>
              <a:rPr lang="en-US" sz="2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 smtClean="0">
                <a:latin typeface="Visual Geez Unicode" pitchFamily="2" charset="0"/>
                <a:cs typeface="Arial" charset="0"/>
              </a:rPr>
              <a:t>ማከናወን</a:t>
            </a:r>
            <a:r>
              <a:rPr lang="en-US" sz="2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 smtClean="0">
                <a:latin typeface="Visual Geez Unicode" pitchFamily="2" charset="0"/>
                <a:cs typeface="Arial" charset="0"/>
              </a:rPr>
              <a:t>እንዳለባቸው</a:t>
            </a:r>
            <a:r>
              <a:rPr lang="en-US" sz="2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 smtClean="0">
                <a:latin typeface="Visual Geez Unicode" pitchFamily="2" charset="0"/>
                <a:cs typeface="Arial" charset="0"/>
              </a:rPr>
              <a:t>ሲታመን</a:t>
            </a:r>
            <a:r>
              <a:rPr lang="en-US" sz="2000" dirty="0" smtClean="0">
                <a:solidFill>
                  <a:srgbClr val="7030A0"/>
                </a:solidFill>
                <a:latin typeface="Visual Geez Unicode" pitchFamily="2" charset="0"/>
                <a:cs typeface="Arial" charset="0"/>
              </a:rPr>
              <a:t>፡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 err="1" smtClean="0">
                <a:latin typeface="Visual Geez Unicode" pitchFamily="2" charset="0"/>
                <a:cs typeface="Arial" charset="0"/>
              </a:rPr>
              <a:t>ለግለሰብ</a:t>
            </a:r>
            <a:r>
              <a:rPr lang="en-US" sz="2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 smtClean="0">
                <a:latin typeface="Visual Geez Unicode" pitchFamily="2" charset="0"/>
                <a:cs typeface="Arial" charset="0"/>
              </a:rPr>
              <a:t>በቀጥታ</a:t>
            </a:r>
            <a:r>
              <a:rPr lang="en-US" sz="2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 smtClean="0">
                <a:latin typeface="Visual Geez Unicode" pitchFamily="2" charset="0"/>
                <a:cs typeface="Arial" charset="0"/>
              </a:rPr>
              <a:t>ከተገልጋዩ</a:t>
            </a:r>
            <a:r>
              <a:rPr lang="en-US" sz="2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 smtClean="0">
                <a:latin typeface="Visual Geez Unicode" pitchFamily="2" charset="0"/>
                <a:cs typeface="Arial" charset="0"/>
              </a:rPr>
              <a:t>አንድ</a:t>
            </a:r>
            <a:r>
              <a:rPr lang="en-US" sz="2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 smtClean="0">
                <a:latin typeface="Visual Geez Unicode" pitchFamily="2" charset="0"/>
                <a:cs typeface="Arial" charset="0"/>
              </a:rPr>
              <a:t>በአንድ</a:t>
            </a:r>
            <a:r>
              <a:rPr lang="en-US" sz="2000" dirty="0" smtClean="0">
                <a:latin typeface="Visual Geez Unicode" pitchFamily="2" charset="0"/>
                <a:cs typeface="Arial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sz="2000" dirty="0" err="1" smtClean="0">
                <a:latin typeface="Visual Geez Unicode" pitchFamily="2" charset="0"/>
                <a:cs typeface="Arial" charset="0"/>
              </a:rPr>
              <a:t>የጋራ</a:t>
            </a:r>
            <a:r>
              <a:rPr lang="en-US" sz="2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 smtClean="0">
                <a:latin typeface="Visual Geez Unicode" pitchFamily="2" charset="0"/>
                <a:cs typeface="Arial" charset="0"/>
              </a:rPr>
              <a:t>ባህሪ</a:t>
            </a:r>
            <a:r>
              <a:rPr lang="en-US" sz="2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 smtClean="0">
                <a:latin typeface="Visual Geez Unicode" pitchFamily="2" charset="0"/>
                <a:cs typeface="Arial" charset="0"/>
              </a:rPr>
              <a:t>ያላቸውን</a:t>
            </a:r>
            <a:r>
              <a:rPr lang="en-US" sz="2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 smtClean="0">
                <a:latin typeface="Visual Geez Unicode" pitchFamily="2" charset="0"/>
                <a:cs typeface="Arial" charset="0"/>
              </a:rPr>
              <a:t>ደግሞ</a:t>
            </a:r>
            <a:r>
              <a:rPr lang="en-US" sz="2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 smtClean="0">
                <a:latin typeface="Visual Geez Unicode" pitchFamily="2" charset="0"/>
                <a:cs typeface="Arial" charset="0"/>
              </a:rPr>
              <a:t>ግብር</a:t>
            </a:r>
            <a:r>
              <a:rPr lang="en-US" sz="2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 smtClean="0">
                <a:latin typeface="Visual Geez Unicode" pitchFamily="2" charset="0"/>
                <a:cs typeface="Arial" charset="0"/>
              </a:rPr>
              <a:t>በመጣል</a:t>
            </a:r>
            <a:r>
              <a:rPr lang="en-US" sz="2000" dirty="0" smtClean="0">
                <a:latin typeface="Visual Geez Unicode" pitchFamily="2" charset="0"/>
                <a:cs typeface="Arial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sz="2000" dirty="0" err="1" smtClean="0">
                <a:latin typeface="Visual Geez Unicode" pitchFamily="2" charset="0"/>
                <a:cs typeface="Arial" charset="0"/>
              </a:rPr>
              <a:t>አገልግሎቶቹ</a:t>
            </a:r>
            <a:r>
              <a:rPr lang="en-US" sz="2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 smtClean="0">
                <a:latin typeface="Visual Geez Unicode" pitchFamily="2" charset="0"/>
                <a:cs typeface="Arial" charset="0"/>
              </a:rPr>
              <a:t>ሰፋ</a:t>
            </a:r>
            <a:r>
              <a:rPr lang="en-US" sz="2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 smtClean="0">
                <a:latin typeface="Visual Geez Unicode" pitchFamily="2" charset="0"/>
                <a:cs typeface="Arial" charset="0"/>
              </a:rPr>
              <a:t>ያለ</a:t>
            </a:r>
            <a:r>
              <a:rPr lang="en-US" sz="2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 smtClean="0">
                <a:latin typeface="Visual Geez Unicode" pitchFamily="2" charset="0"/>
                <a:cs typeface="Arial" charset="0"/>
              </a:rPr>
              <a:t>ጥቅም</a:t>
            </a:r>
            <a:r>
              <a:rPr lang="en-US" sz="2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 smtClean="0">
                <a:latin typeface="Visual Geez Unicode" pitchFamily="2" charset="0"/>
                <a:cs typeface="Arial" charset="0"/>
              </a:rPr>
              <a:t>የሚሰጡ</a:t>
            </a:r>
            <a:r>
              <a:rPr lang="en-US" sz="2000" dirty="0" smtClean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err="1" smtClean="0">
                <a:latin typeface="Visual Geez Unicode" pitchFamily="2" charset="0"/>
                <a:cs typeface="Arial" charset="0"/>
              </a:rPr>
              <a:t>ከሆነ</a:t>
            </a:r>
            <a:r>
              <a:rPr lang="en-US" sz="2000" dirty="0" smtClean="0">
                <a:latin typeface="Visual Geez Unicode" pitchFamily="2" charset="0"/>
                <a:cs typeface="Arial" charset="0"/>
              </a:rPr>
              <a:t> (externalities and redistributive </a:t>
            </a:r>
            <a:r>
              <a:rPr lang="en-US" sz="1800" dirty="0" smtClean="0">
                <a:latin typeface="Visual Geez Unicode" pitchFamily="2" charset="0"/>
                <a:cs typeface="Arial" charset="0"/>
              </a:rPr>
              <a:t>spillovers</a:t>
            </a:r>
            <a:r>
              <a:rPr lang="en-US" sz="2000" dirty="0" smtClean="0">
                <a:latin typeface="Visual Geez Unicode" pitchFamily="2" charset="0"/>
                <a:cs typeface="Arial" charset="0"/>
              </a:rPr>
              <a:t>) ወጪያቸው በመንግስት</a:t>
            </a:r>
            <a:r>
              <a:rPr lang="en-US" sz="2000" dirty="0">
                <a:latin typeface="Visual Geez Unicode" pitchFamily="2" charset="0"/>
                <a:cs typeface="Arial" charset="0"/>
              </a:rPr>
              <a:t> </a:t>
            </a:r>
            <a:r>
              <a:rPr lang="en-US" sz="2000" dirty="0" smtClean="0">
                <a:latin typeface="Visual Geez Unicode" pitchFamily="2" charset="0"/>
                <a:cs typeface="Arial" charset="0"/>
              </a:rPr>
              <a:t>ድጋፍና በክሮስ </a:t>
            </a:r>
            <a:r>
              <a:rPr lang="en-US" sz="2000" dirty="0" err="1" smtClean="0">
                <a:latin typeface="Visual Geez Unicode" pitchFamily="2" charset="0"/>
                <a:cs typeface="Arial" charset="0"/>
              </a:rPr>
              <a:t>ሰብሲዳይዜሽን</a:t>
            </a:r>
            <a:r>
              <a:rPr lang="en-US" sz="2000" dirty="0" smtClean="0">
                <a:latin typeface="Visual Geez Unicode" pitchFamily="2" charset="0"/>
                <a:cs typeface="Arial" charset="0"/>
              </a:rPr>
              <a:t> </a:t>
            </a:r>
          </a:p>
          <a:p>
            <a:pPr marL="800100" lvl="1" indent="-34290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dirty="0" err="1">
                <a:latin typeface="Visual Geez Unicode" pitchFamily="2" charset="0"/>
              </a:rPr>
              <a:t>በተናጠል</a:t>
            </a:r>
            <a:r>
              <a:rPr lang="en-US" sz="2000" dirty="0">
                <a:latin typeface="Visual Geez Unicode" pitchFamily="2" charset="0"/>
              </a:rPr>
              <a:t> </a:t>
            </a:r>
            <a:r>
              <a:rPr lang="en-US" sz="2000" dirty="0" err="1">
                <a:latin typeface="Visual Geez Unicode" pitchFamily="2" charset="0"/>
              </a:rPr>
              <a:t>የማይቀርቡና</a:t>
            </a:r>
            <a:r>
              <a:rPr lang="en-US" sz="2000" dirty="0">
                <a:latin typeface="Visual Geez Unicode" pitchFamily="2" charset="0"/>
              </a:rPr>
              <a:t> </a:t>
            </a:r>
            <a:r>
              <a:rPr lang="en-US" sz="2000" dirty="0" err="1">
                <a:latin typeface="Visual Geez Unicode" pitchFamily="2" charset="0"/>
              </a:rPr>
              <a:t>የጋራ</a:t>
            </a:r>
            <a:r>
              <a:rPr lang="en-US" sz="2000" dirty="0">
                <a:latin typeface="Visual Geez Unicode" pitchFamily="2" charset="0"/>
              </a:rPr>
              <a:t> </a:t>
            </a:r>
            <a:r>
              <a:rPr lang="en-US" sz="2000" dirty="0" err="1">
                <a:latin typeface="Visual Geez Unicode" pitchFamily="2" charset="0"/>
              </a:rPr>
              <a:t>ባህሪ</a:t>
            </a:r>
            <a:r>
              <a:rPr lang="en-US" sz="2000" dirty="0">
                <a:latin typeface="Visual Geez Unicode" pitchFamily="2" charset="0"/>
              </a:rPr>
              <a:t> </a:t>
            </a:r>
            <a:r>
              <a:rPr lang="en-US" sz="2000" dirty="0" err="1">
                <a:latin typeface="Visual Geez Unicode" pitchFamily="2" charset="0"/>
              </a:rPr>
              <a:t>ያላቸውን</a:t>
            </a:r>
            <a:r>
              <a:rPr lang="en-US" sz="2000" dirty="0">
                <a:latin typeface="Visual Geez Unicode" pitchFamily="2" charset="0"/>
              </a:rPr>
              <a:t> </a:t>
            </a:r>
            <a:r>
              <a:rPr lang="en-US" sz="2000" dirty="0" err="1">
                <a:latin typeface="Visual Geez Unicode" pitchFamily="2" charset="0"/>
              </a:rPr>
              <a:t>ግልጋሎትና</a:t>
            </a:r>
            <a:r>
              <a:rPr lang="en-US" sz="2000" dirty="0">
                <a:latin typeface="Visual Geez Unicode" pitchFamily="2" charset="0"/>
              </a:rPr>
              <a:t> </a:t>
            </a:r>
            <a:r>
              <a:rPr lang="en-US" sz="2000" dirty="0" err="1">
                <a:latin typeface="Visual Geez Unicode" pitchFamily="2" charset="0"/>
              </a:rPr>
              <a:t>መሰረተ</a:t>
            </a:r>
            <a:r>
              <a:rPr lang="en-US" sz="2000" dirty="0">
                <a:latin typeface="Visual Geez Unicode" pitchFamily="2" charset="0"/>
              </a:rPr>
              <a:t> </a:t>
            </a:r>
            <a:r>
              <a:rPr lang="en-US" sz="2000" dirty="0" err="1">
                <a:latin typeface="Visual Geez Unicode" pitchFamily="2" charset="0"/>
              </a:rPr>
              <a:t>ልማት</a:t>
            </a:r>
            <a:r>
              <a:rPr lang="en-US" sz="2000" dirty="0">
                <a:latin typeface="Visual Geez Unicode" pitchFamily="2" charset="0"/>
              </a:rPr>
              <a:t> </a:t>
            </a:r>
            <a:r>
              <a:rPr lang="en-US" sz="2000" dirty="0" err="1">
                <a:latin typeface="Visual Geez Unicode" pitchFamily="2" charset="0"/>
              </a:rPr>
              <a:t>ደግሞ</a:t>
            </a:r>
            <a:r>
              <a:rPr lang="en-US" sz="2000" dirty="0">
                <a:latin typeface="Visual Geez Unicode" pitchFamily="2" charset="0"/>
              </a:rPr>
              <a:t> </a:t>
            </a:r>
            <a:r>
              <a:rPr lang="en-US" sz="2000" dirty="0" err="1">
                <a:latin typeface="Visual Geez Unicode" pitchFamily="2" charset="0"/>
              </a:rPr>
              <a:t>ግብርና</a:t>
            </a:r>
            <a:r>
              <a:rPr lang="en-US" sz="2000" dirty="0">
                <a:latin typeface="Visual Geez Unicode" pitchFamily="2" charset="0"/>
              </a:rPr>
              <a:t> </a:t>
            </a:r>
            <a:r>
              <a:rPr lang="en-US" sz="2000" dirty="0" err="1">
                <a:latin typeface="Visual Geez Unicode" pitchFamily="2" charset="0"/>
              </a:rPr>
              <a:t>ቀረጥ</a:t>
            </a:r>
            <a:r>
              <a:rPr lang="en-US" sz="2000" dirty="0">
                <a:latin typeface="Visual Geez Unicode" pitchFamily="2" charset="0"/>
              </a:rPr>
              <a:t> </a:t>
            </a:r>
            <a:r>
              <a:rPr lang="en-US" sz="2000" dirty="0" err="1">
                <a:latin typeface="Visual Geez Unicode" pitchFamily="2" charset="0"/>
              </a:rPr>
              <a:t>በመጣል</a:t>
            </a:r>
            <a:r>
              <a:rPr lang="en-US" sz="2000" dirty="0">
                <a:latin typeface="Visual Geez Unicode" pitchFamily="2" charset="0"/>
              </a:rPr>
              <a:t> </a:t>
            </a:r>
            <a:r>
              <a:rPr lang="en-US" sz="2000" dirty="0" err="1">
                <a:latin typeface="Visual Geez Unicode" pitchFamily="2" charset="0"/>
              </a:rPr>
              <a:t>መሸፈን</a:t>
            </a:r>
            <a:r>
              <a:rPr lang="en-US" sz="2000" dirty="0">
                <a:latin typeface="Visual Geez Unicode" pitchFamily="2" charset="0"/>
              </a:rPr>
              <a:t> </a:t>
            </a:r>
            <a:r>
              <a:rPr lang="en-US" sz="2000" dirty="0" err="1">
                <a:latin typeface="Visual Geez Unicode" pitchFamily="2" charset="0"/>
              </a:rPr>
              <a:t>የተለመደ</a:t>
            </a:r>
            <a:r>
              <a:rPr lang="en-US" sz="2000" dirty="0">
                <a:latin typeface="Visual Geez Unicode" pitchFamily="2" charset="0"/>
              </a:rPr>
              <a:t> </a:t>
            </a:r>
            <a:r>
              <a:rPr lang="en-US" sz="2000" dirty="0" err="1">
                <a:latin typeface="Visual Geez Unicode" pitchFamily="2" charset="0"/>
              </a:rPr>
              <a:t>ነው</a:t>
            </a:r>
            <a:r>
              <a:rPr lang="en-US" sz="2000" dirty="0">
                <a:latin typeface="Visual Geez Unicode" pitchFamily="2" charset="0"/>
              </a:rPr>
              <a:t>፡፡</a:t>
            </a:r>
            <a:endParaRPr lang="en-US" sz="2000" dirty="0" smtClean="0">
              <a:latin typeface="Visual Geez Unicode" pitchFamily="2" charset="0"/>
              <a:cs typeface="Arial" charset="0"/>
            </a:endParaRPr>
          </a:p>
          <a:p>
            <a:endParaRPr lang="en-US" sz="3600" dirty="0">
              <a:latin typeface="Visual Geez Unico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45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9762"/>
          </a:xfrm>
        </p:spPr>
        <p:txBody>
          <a:bodyPr>
            <a:noAutofit/>
          </a:bodyPr>
          <a:lstStyle/>
          <a:p>
            <a:pPr lvl="0"/>
            <a:r>
              <a:rPr lang="en-US" sz="2400" b="1" i="1" dirty="0" smtClean="0">
                <a:latin typeface="Visual Geez Unicode" pitchFamily="2" charset="0"/>
              </a:rPr>
              <a:t>2.3.የከተማ </a:t>
            </a:r>
            <a:r>
              <a:rPr lang="en-US" sz="2400" b="1" i="1" dirty="0" err="1" smtClean="0">
                <a:latin typeface="Visual Geez Unicode" pitchFamily="2" charset="0"/>
              </a:rPr>
              <a:t>አስተዳደር</a:t>
            </a:r>
            <a:r>
              <a:rPr lang="en-US" sz="2400" b="1" i="1" dirty="0" smtClean="0">
                <a:latin typeface="Visual Geez Unicode" pitchFamily="2" charset="0"/>
              </a:rPr>
              <a:t>  </a:t>
            </a:r>
            <a:r>
              <a:rPr lang="en-US" sz="2400" b="1" i="1" dirty="0" err="1" smtClean="0">
                <a:latin typeface="Visual Geez Unicode" pitchFamily="2" charset="0"/>
              </a:rPr>
              <a:t>የራስ</a:t>
            </a:r>
            <a:r>
              <a:rPr lang="en-US" sz="2400" b="1" i="1" dirty="0" smtClean="0">
                <a:latin typeface="Visual Geez Unicode" pitchFamily="2" charset="0"/>
              </a:rPr>
              <a:t> </a:t>
            </a:r>
            <a:r>
              <a:rPr lang="en-US" sz="2400" b="1" i="1" dirty="0" err="1" smtClean="0">
                <a:latin typeface="Visual Geez Unicode" pitchFamily="2" charset="0"/>
              </a:rPr>
              <a:t>ገቢ</a:t>
            </a:r>
            <a:r>
              <a:rPr lang="en-US" sz="2400" b="1" i="1" dirty="0" smtClean="0">
                <a:latin typeface="Visual Geez Unicode" pitchFamily="2" charset="0"/>
              </a:rPr>
              <a:t>  </a:t>
            </a:r>
            <a:r>
              <a:rPr lang="en-US" sz="2400" b="1" i="1" dirty="0" err="1" smtClean="0">
                <a:latin typeface="Visual Geez Unicode" pitchFamily="2" charset="0"/>
              </a:rPr>
              <a:t>ምንጮች</a:t>
            </a:r>
            <a:r>
              <a:rPr lang="en-US" sz="2400" b="1" dirty="0" smtClean="0">
                <a:latin typeface="Visual Geez Unicode" pitchFamily="2" charset="0"/>
              </a:rPr>
              <a:t/>
            </a:r>
            <a:br>
              <a:rPr lang="en-US" sz="2400" b="1" dirty="0" smtClean="0">
                <a:latin typeface="Visual Geez Unicode" pitchFamily="2" charset="0"/>
              </a:rPr>
            </a:br>
            <a:endParaRPr lang="en-US" sz="2400" dirty="0">
              <a:latin typeface="Visual Geez Unicod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7724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Visual Geez Unicode" pitchFamily="2" charset="0"/>
              </a:rPr>
              <a:t>የከተሞች </a:t>
            </a:r>
            <a:r>
              <a:rPr lang="en-US" sz="2000" dirty="0" err="1">
                <a:latin typeface="Visual Geez Unicode" pitchFamily="2" charset="0"/>
              </a:rPr>
              <a:t>የራስ</a:t>
            </a:r>
            <a:r>
              <a:rPr lang="en-US" sz="2000" dirty="0">
                <a:latin typeface="Visual Geez Unicode" pitchFamily="2" charset="0"/>
              </a:rPr>
              <a:t> </a:t>
            </a:r>
            <a:r>
              <a:rPr lang="en-US" sz="2000" dirty="0" err="1">
                <a:latin typeface="Visual Geez Unicode" pitchFamily="2" charset="0"/>
              </a:rPr>
              <a:t>ገቢ</a:t>
            </a:r>
            <a:r>
              <a:rPr lang="en-US" sz="2000" dirty="0">
                <a:latin typeface="Visual Geez Unicode" pitchFamily="2" charset="0"/>
              </a:rPr>
              <a:t> </a:t>
            </a:r>
            <a:r>
              <a:rPr lang="en-US" sz="2000" dirty="0" err="1">
                <a:latin typeface="Visual Geez Unicode" pitchFamily="2" charset="0"/>
              </a:rPr>
              <a:t>ምንጮች</a:t>
            </a:r>
            <a:r>
              <a:rPr lang="en-US" sz="2000" dirty="0">
                <a:latin typeface="Visual Geez Unicode" pitchFamily="2" charset="0"/>
              </a:rPr>
              <a:t> </a:t>
            </a:r>
            <a:r>
              <a:rPr lang="en-US" sz="2000" dirty="0" err="1">
                <a:latin typeface="Visual Geez Unicode" pitchFamily="2" charset="0"/>
              </a:rPr>
              <a:t>የሚባሉት</a:t>
            </a:r>
            <a:r>
              <a:rPr lang="en-US" sz="2000" dirty="0">
                <a:latin typeface="Visual Geez Unicode" pitchFamily="2" charset="0"/>
              </a:rPr>
              <a:t> </a:t>
            </a:r>
            <a:r>
              <a:rPr lang="en-US" sz="2000" dirty="0" err="1">
                <a:latin typeface="Visual Geez Unicode" pitchFamily="2" charset="0"/>
              </a:rPr>
              <a:t>ከተሞች</a:t>
            </a:r>
            <a:r>
              <a:rPr lang="en-US" sz="2000" dirty="0">
                <a:latin typeface="Visual Geez Unicode" pitchFamily="2" charset="0"/>
              </a:rPr>
              <a:t> </a:t>
            </a:r>
            <a:r>
              <a:rPr lang="en-US" sz="2000" dirty="0" err="1">
                <a:latin typeface="Visual Geez Unicode" pitchFamily="2" charset="0"/>
              </a:rPr>
              <a:t>በራሳቸው</a:t>
            </a:r>
            <a:r>
              <a:rPr lang="en-US" sz="2000" dirty="0">
                <a:latin typeface="Visual Geez Unicode" pitchFamily="2" charset="0"/>
              </a:rPr>
              <a:t> </a:t>
            </a:r>
            <a:r>
              <a:rPr lang="en-US" sz="2000" dirty="0" err="1">
                <a:latin typeface="Visual Geez Unicode" pitchFamily="2" charset="0"/>
              </a:rPr>
              <a:t>ስልጣን</a:t>
            </a:r>
            <a:r>
              <a:rPr lang="en-US" sz="2000" dirty="0">
                <a:latin typeface="Visual Geez Unicode" pitchFamily="2" charset="0"/>
              </a:rPr>
              <a:t> </a:t>
            </a:r>
            <a:r>
              <a:rPr lang="en-US" sz="2000" dirty="0" err="1">
                <a:latin typeface="Visual Geez Unicode" pitchFamily="2" charset="0"/>
              </a:rPr>
              <a:t>ስር</a:t>
            </a:r>
            <a:r>
              <a:rPr lang="en-US" sz="2000" dirty="0">
                <a:latin typeface="Visual Geez Unicode" pitchFamily="2" charset="0"/>
              </a:rPr>
              <a:t> </a:t>
            </a:r>
            <a:r>
              <a:rPr lang="en-US" sz="2000" dirty="0" err="1">
                <a:latin typeface="Visual Geez Unicode" pitchFamily="2" charset="0"/>
              </a:rPr>
              <a:t>የሚሰበስቧቸው</a:t>
            </a:r>
            <a:r>
              <a:rPr lang="en-US" sz="2000" dirty="0">
                <a:latin typeface="Visual Geez Unicode" pitchFamily="2" charset="0"/>
              </a:rPr>
              <a:t> </a:t>
            </a:r>
            <a:r>
              <a:rPr lang="en-US" sz="2000" dirty="0" err="1">
                <a:latin typeface="Visual Geez Unicode" pitchFamily="2" charset="0"/>
              </a:rPr>
              <a:t>የገቢ</a:t>
            </a:r>
            <a:r>
              <a:rPr lang="en-US" sz="2000" dirty="0">
                <a:latin typeface="Visual Geez Unicode" pitchFamily="2" charset="0"/>
              </a:rPr>
              <a:t> </a:t>
            </a:r>
            <a:r>
              <a:rPr lang="en-US" sz="2000" dirty="0" err="1">
                <a:latin typeface="Visual Geez Unicode" pitchFamily="2" charset="0"/>
              </a:rPr>
              <a:t>ዓይነቶች</a:t>
            </a:r>
            <a:r>
              <a:rPr lang="en-US" sz="2000" dirty="0">
                <a:latin typeface="Visual Geez Unicode" pitchFamily="2" charset="0"/>
              </a:rPr>
              <a:t> </a:t>
            </a:r>
            <a:r>
              <a:rPr lang="en-US" sz="2000" dirty="0" err="1">
                <a:latin typeface="Visual Geez Unicode" pitchFamily="2" charset="0"/>
              </a:rPr>
              <a:t>ናቸው</a:t>
            </a:r>
            <a:r>
              <a:rPr lang="en-US" sz="2400" dirty="0" smtClean="0">
                <a:latin typeface="Visual Geez Unicode" pitchFamily="2" charset="0"/>
              </a:rPr>
              <a:t>፡፡</a:t>
            </a:r>
            <a:endParaRPr lang="en-US" sz="2200" b="1" dirty="0">
              <a:latin typeface="Visual Geez Unicode" pitchFamily="2" charset="0"/>
            </a:endParaRPr>
          </a:p>
          <a:p>
            <a:pPr marL="0" lvl="0" indent="0">
              <a:buNone/>
            </a:pPr>
            <a:r>
              <a:rPr lang="en-US" sz="2200" b="1" dirty="0" smtClean="0">
                <a:solidFill>
                  <a:srgbClr val="FF0000"/>
                </a:solidFill>
                <a:latin typeface="Visual Geez Unicode" pitchFamily="2" charset="0"/>
              </a:rPr>
              <a:t>ሀ. </a:t>
            </a:r>
            <a:r>
              <a:rPr lang="en-US" sz="2200" b="1" u="sng" dirty="0" smtClean="0">
                <a:solidFill>
                  <a:srgbClr val="FF0000"/>
                </a:solidFill>
                <a:latin typeface="Visual Geez Unicode" pitchFamily="2" charset="0"/>
              </a:rPr>
              <a:t>መሬት  </a:t>
            </a:r>
            <a:r>
              <a:rPr lang="en-US" sz="2200" b="1" u="sng" dirty="0" err="1" smtClean="0">
                <a:solidFill>
                  <a:srgbClr val="FF0000"/>
                </a:solidFill>
                <a:latin typeface="Visual Geez Unicode" pitchFamily="2" charset="0"/>
              </a:rPr>
              <a:t>እና</a:t>
            </a:r>
            <a:r>
              <a:rPr lang="en-US" sz="2200" b="1" u="sng" dirty="0" smtClean="0">
                <a:solidFill>
                  <a:srgbClr val="FF0000"/>
                </a:solidFill>
                <a:latin typeface="Visual Geez Unicode" pitchFamily="2" charset="0"/>
              </a:rPr>
              <a:t>  መሬት  </a:t>
            </a:r>
            <a:r>
              <a:rPr lang="en-US" sz="2200" b="1" u="sng" dirty="0" err="1" smtClean="0">
                <a:solidFill>
                  <a:srgbClr val="FF0000"/>
                </a:solidFill>
                <a:latin typeface="Visual Geez Unicode" pitchFamily="2" charset="0"/>
              </a:rPr>
              <a:t>ነክ</a:t>
            </a:r>
            <a:r>
              <a:rPr lang="en-US" sz="2200" b="1" u="sng" dirty="0" smtClean="0">
                <a:solidFill>
                  <a:srgbClr val="FF0000"/>
                </a:solidFill>
                <a:latin typeface="Visual Geez Unicode" pitchFamily="2" charset="0"/>
              </a:rPr>
              <a:t>  </a:t>
            </a:r>
            <a:r>
              <a:rPr lang="en-US" sz="2200" b="1" u="sng" dirty="0" err="1" smtClean="0">
                <a:solidFill>
                  <a:srgbClr val="FF0000"/>
                </a:solidFill>
                <a:latin typeface="Visual Geez Unicode" pitchFamily="2" charset="0"/>
              </a:rPr>
              <a:t>ገቢዎች</a:t>
            </a:r>
            <a:endParaRPr lang="en-US" sz="2200" b="1" u="sng" dirty="0">
              <a:solidFill>
                <a:srgbClr val="FF0000"/>
              </a:solidFill>
              <a:latin typeface="Visual Geez Unicode" pitchFamily="2" charset="0"/>
            </a:endParaRPr>
          </a:p>
          <a:p>
            <a:pPr lvl="0"/>
            <a:r>
              <a:rPr lang="en-US" sz="2000" dirty="0" smtClean="0">
                <a:latin typeface="Visual Geez Unicode" pitchFamily="2" charset="0"/>
                <a:cs typeface="Arial" pitchFamily="34" charset="0"/>
              </a:rPr>
              <a:t>በመንግስት </a:t>
            </a:r>
            <a:r>
              <a:rPr lang="en-US" sz="2000" dirty="0" err="1" smtClean="0">
                <a:latin typeface="Visual Geez Unicode" pitchFamily="2" charset="0"/>
                <a:cs typeface="Arial" pitchFamily="34" charset="0"/>
              </a:rPr>
              <a:t>ምክንያት</a:t>
            </a:r>
            <a:r>
              <a:rPr lang="en-US" sz="20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Visual Geez Unicode" pitchFamily="2" charset="0"/>
                <a:cs typeface="Arial" pitchFamily="34" charset="0"/>
              </a:rPr>
              <a:t>የመጣን</a:t>
            </a:r>
            <a:r>
              <a:rPr lang="en-US" sz="2000" dirty="0" smtClean="0">
                <a:latin typeface="Visual Geez Unicode" pitchFamily="2" charset="0"/>
                <a:cs typeface="Arial" pitchFamily="34" charset="0"/>
              </a:rPr>
              <a:t> መሬት </a:t>
            </a:r>
            <a:r>
              <a:rPr lang="en-US" sz="2000" dirty="0" err="1" smtClean="0">
                <a:latin typeface="Visual Geez Unicode" pitchFamily="2" charset="0"/>
                <a:cs typeface="Arial" pitchFamily="34" charset="0"/>
              </a:rPr>
              <a:t>እሴት</a:t>
            </a:r>
            <a:r>
              <a:rPr lang="en-US" sz="20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Visual Geez Unicode" pitchFamily="2" charset="0"/>
                <a:cs typeface="Arial" pitchFamily="34" charset="0"/>
              </a:rPr>
              <a:t>ጭማሪ</a:t>
            </a:r>
            <a:r>
              <a:rPr lang="en-US" sz="20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Visual Geez Unicode" pitchFamily="2" charset="0"/>
                <a:cs typeface="Arial" pitchFamily="34" charset="0"/>
              </a:rPr>
              <a:t>መንግስት</a:t>
            </a:r>
            <a:r>
              <a:rPr lang="en-US" sz="20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Visual Geez Unicode" pitchFamily="2" charset="0"/>
                <a:cs typeface="Arial" pitchFamily="34" charset="0"/>
              </a:rPr>
              <a:t>እንዲጋራ</a:t>
            </a:r>
            <a:r>
              <a:rPr lang="en-US" sz="20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Visual Geez Unicode" pitchFamily="2" charset="0"/>
                <a:cs typeface="Arial" pitchFamily="34" charset="0"/>
              </a:rPr>
              <a:t>ማድረግ</a:t>
            </a:r>
            <a:r>
              <a:rPr lang="en-US" sz="20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Visual Geez Unicode" pitchFamily="2" charset="0"/>
                <a:cs typeface="Arial" pitchFamily="34" charset="0"/>
              </a:rPr>
              <a:t>ተገቢ</a:t>
            </a:r>
            <a:r>
              <a:rPr lang="en-US" sz="20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Visual Geez Unicode" pitchFamily="2" charset="0"/>
                <a:cs typeface="Arial" pitchFamily="34" charset="0"/>
              </a:rPr>
              <a:t>እንደሆነ</a:t>
            </a:r>
            <a:r>
              <a:rPr lang="en-US" sz="20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Visual Geez Unicode" pitchFamily="2" charset="0"/>
                <a:cs typeface="Arial" pitchFamily="34" charset="0"/>
              </a:rPr>
              <a:t>ብዙዎች</a:t>
            </a:r>
            <a:r>
              <a:rPr lang="en-US" sz="20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Visual Geez Unicode" pitchFamily="2" charset="0"/>
                <a:cs typeface="Arial" pitchFamily="34" charset="0"/>
              </a:rPr>
              <a:t>ይስማማሉ</a:t>
            </a:r>
            <a:endParaRPr lang="en-US" sz="2000" dirty="0">
              <a:latin typeface="Visual Geez Unicode" pitchFamily="2" charset="0"/>
              <a:cs typeface="Arial" pitchFamily="34" charset="0"/>
            </a:endParaRPr>
          </a:p>
          <a:p>
            <a:r>
              <a:rPr lang="en-US" sz="2000" dirty="0" err="1" smtClean="0">
                <a:latin typeface="Visual Geez Unicode" pitchFamily="2" charset="0"/>
                <a:cs typeface="Arial" pitchFamily="34" charset="0"/>
              </a:rPr>
              <a:t>የመሬት</a:t>
            </a:r>
            <a:r>
              <a:rPr lang="en-US" sz="20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Visual Geez Unicode" pitchFamily="2" charset="0"/>
                <a:cs typeface="Arial" pitchFamily="34" charset="0"/>
              </a:rPr>
              <a:t>እሴት</a:t>
            </a:r>
            <a:r>
              <a:rPr lang="en-US" sz="20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Visual Geez Unicode" pitchFamily="2" charset="0"/>
                <a:cs typeface="Arial" pitchFamily="34" charset="0"/>
              </a:rPr>
              <a:t>ጭማሪ</a:t>
            </a:r>
            <a:r>
              <a:rPr lang="en-US" sz="2000" dirty="0" smtClean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Visual Geez Unicode" pitchFamily="2" charset="0"/>
                <a:cs typeface="Arial" pitchFamily="34" charset="0"/>
              </a:rPr>
              <a:t>ማጥመጃ</a:t>
            </a:r>
            <a:r>
              <a:rPr lang="en-US" sz="2000" dirty="0" smtClean="0">
                <a:latin typeface="Visual Geez Unicode" pitchFamily="2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Visual Geez Unicode" pitchFamily="2" charset="0"/>
                <a:cs typeface="Arial" pitchFamily="34" charset="0"/>
              </a:rPr>
              <a:t>ዘዴ</a:t>
            </a:r>
            <a:r>
              <a:rPr lang="en-US" sz="2000" dirty="0" smtClean="0">
                <a:latin typeface="Visual Geez Unicode" pitchFamily="2" charset="0"/>
                <a:cs typeface="Arial" pitchFamily="34" charset="0"/>
              </a:rPr>
              <a:t>/Value Capturing Tools </a:t>
            </a:r>
          </a:p>
          <a:p>
            <a:pPr marL="386334" lvl="1" indent="-182880" algn="just">
              <a:lnSpc>
                <a:spcPct val="150000"/>
              </a:lnSpc>
              <a:buClr>
                <a:schemeClr val="accent2">
                  <a:tint val="85000"/>
                  <a:satMod val="285000"/>
                </a:schemeClr>
              </a:buClr>
              <a:buFont typeface="Wingdings 2"/>
              <a:buChar char=""/>
              <a:defRPr/>
            </a:pP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የአስተዳደር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ስልጣኖችን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ወደ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ገንዘብ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በመለወጥ</a:t>
            </a:r>
            <a:endParaRPr lang="en-US" sz="2000" dirty="0">
              <a:latin typeface="Visual Geez Unicode" pitchFamily="2" charset="0"/>
              <a:cs typeface="Arial" pitchFamily="34" charset="0"/>
            </a:endParaRPr>
          </a:p>
          <a:p>
            <a:pPr marL="457200" lvl="1" indent="-182880" algn="just">
              <a:lnSpc>
                <a:spcPct val="150000"/>
              </a:lnSpc>
              <a:buClr>
                <a:schemeClr val="accent2">
                  <a:tint val="85000"/>
                  <a:satMod val="28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የቦታ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አጠቃቀም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ለውጥን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/land use change/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በፕላን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የመቀየር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ውሳኔ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ሲሰጥ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</a:p>
          <a:p>
            <a:pPr marL="457200" lvl="1" indent="-182880" algn="just">
              <a:lnSpc>
                <a:spcPct val="150000"/>
              </a:lnSpc>
              <a:buClr>
                <a:schemeClr val="accent2">
                  <a:tint val="85000"/>
                  <a:satMod val="28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መሬትን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የመጠቀም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ጥልቀት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/intensity of use /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በከፍታ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hight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or air right,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ጥግግት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smtClean="0">
                <a:latin typeface="Visual Geez Unicode" pitchFamily="2" charset="0"/>
                <a:cs typeface="Arial" pitchFamily="34" charset="0"/>
              </a:rPr>
              <a:t>density/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ውሳኔ</a:t>
            </a:r>
            <a:r>
              <a:rPr lang="en-US" sz="2000" dirty="0">
                <a:latin typeface="Visual Geez Unicode" pitchFamily="2" charset="0"/>
                <a:cs typeface="Arial" pitchFamily="34" charset="0"/>
              </a:rPr>
              <a:t> </a:t>
            </a:r>
            <a:r>
              <a:rPr lang="en-US" sz="2000" dirty="0" err="1">
                <a:latin typeface="Visual Geez Unicode" pitchFamily="2" charset="0"/>
                <a:cs typeface="Arial" pitchFamily="34" charset="0"/>
              </a:rPr>
              <a:t>ሲሰጥ</a:t>
            </a:r>
            <a:endParaRPr lang="en-US" sz="2000" dirty="0">
              <a:latin typeface="Visual Geez Unicode" pitchFamily="2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11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696200" cy="8382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2700" b="1" i="1" dirty="0" smtClean="0"/>
              <a:t>2.3.የከተማ </a:t>
            </a:r>
            <a:r>
              <a:rPr lang="en-US" sz="2700" b="1" i="1" dirty="0" err="1" smtClean="0"/>
              <a:t>አስተዳደር</a:t>
            </a:r>
            <a:r>
              <a:rPr lang="en-US" sz="2700" b="1" i="1" dirty="0" smtClean="0"/>
              <a:t>  </a:t>
            </a:r>
            <a:r>
              <a:rPr lang="en-US" sz="2700" b="1" i="1" dirty="0" err="1" smtClean="0"/>
              <a:t>የራስ</a:t>
            </a:r>
            <a:r>
              <a:rPr lang="en-US" sz="2700" b="1" i="1" dirty="0" smtClean="0"/>
              <a:t>  </a:t>
            </a:r>
            <a:r>
              <a:rPr lang="en-US" sz="2700" b="1" i="1" dirty="0" err="1" smtClean="0"/>
              <a:t>ገቢ</a:t>
            </a:r>
            <a:r>
              <a:rPr lang="en-US" sz="2700" b="1" i="1" dirty="0" smtClean="0"/>
              <a:t>  </a:t>
            </a:r>
            <a:r>
              <a:rPr lang="en-US" sz="2700" b="1" i="1" dirty="0" err="1" smtClean="0"/>
              <a:t>ምንጮች</a:t>
            </a:r>
            <a:r>
              <a:rPr lang="en-US" sz="2700" b="1" i="1" dirty="0" smtClean="0"/>
              <a:t>---</a:t>
            </a:r>
            <a:r>
              <a:rPr lang="en-US" sz="2700" b="1" i="1" dirty="0" err="1" smtClean="0"/>
              <a:t>የቀጠለ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endParaRPr lang="en-US" sz="49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09" y="1066800"/>
            <a:ext cx="7867277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9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239000" cy="838200"/>
          </a:xfrm>
        </p:spPr>
        <p:txBody>
          <a:bodyPr>
            <a:normAutofit fontScale="90000"/>
          </a:bodyPr>
          <a:lstStyle/>
          <a:p>
            <a:pPr lvl="0"/>
            <a:r>
              <a:rPr lang="en-US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2.4.ሌሎች  </a:t>
            </a:r>
            <a:r>
              <a:rPr lang="en-US" sz="27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የከተማ</a:t>
            </a:r>
            <a:r>
              <a:rPr lang="en-US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  ልማት  ፋይናንስ  </a:t>
            </a:r>
            <a:r>
              <a:rPr lang="en-US" sz="27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ምንጮች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66800"/>
            <a:ext cx="7391400" cy="4830763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en-US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ሀ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. </a:t>
            </a:r>
            <a:r>
              <a:rPr lang="en-US" sz="33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sual Geez Unicode" pitchFamily="2" charset="0"/>
              </a:rPr>
              <a:t>የመንግስት   ድጋፍ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sz="3300" dirty="0" err="1" smtClean="0">
                <a:latin typeface="Visual Geez Unicode" pitchFamily="2" charset="0"/>
              </a:rPr>
              <a:t>የግብር</a:t>
            </a:r>
            <a:r>
              <a:rPr lang="en-US" sz="3300" dirty="0" smtClean="0">
                <a:latin typeface="Visual Geez Unicode" pitchFamily="2" charset="0"/>
              </a:rPr>
              <a:t>/</a:t>
            </a:r>
            <a:r>
              <a:rPr lang="en-US" sz="3300" dirty="0" err="1" smtClean="0">
                <a:latin typeface="Visual Geez Unicode" pitchFamily="2" charset="0"/>
              </a:rPr>
              <a:t>ታክስ</a:t>
            </a:r>
            <a:r>
              <a:rPr lang="en-US" sz="3300" dirty="0" smtClean="0">
                <a:latin typeface="Visual Geez Unicode" pitchFamily="2" charset="0"/>
              </a:rPr>
              <a:t> </a:t>
            </a:r>
            <a:r>
              <a:rPr lang="en-US" sz="3300" dirty="0" err="1" smtClean="0">
                <a:latin typeface="Visual Geez Unicode" pitchFamily="2" charset="0"/>
              </a:rPr>
              <a:t>ክፍፍል</a:t>
            </a:r>
            <a:r>
              <a:rPr lang="en-US" sz="3300" dirty="0" smtClean="0">
                <a:latin typeface="Visual Geez Unicode" pitchFamily="2" charset="0"/>
              </a:rPr>
              <a:t>፣ 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sz="3300" dirty="0" err="1" smtClean="0">
                <a:latin typeface="Visual Geez Unicode" pitchFamily="2" charset="0"/>
              </a:rPr>
              <a:t>በቅድመ</a:t>
            </a:r>
            <a:r>
              <a:rPr lang="en-US" sz="3300" dirty="0" smtClean="0">
                <a:latin typeface="Visual Geez Unicode" pitchFamily="2" charset="0"/>
              </a:rPr>
              <a:t> </a:t>
            </a:r>
            <a:r>
              <a:rPr lang="en-US" sz="3300" dirty="0" err="1" smtClean="0">
                <a:latin typeface="Visual Geez Unicode" pitchFamily="2" charset="0"/>
              </a:rPr>
              <a:t>ሁኔታ</a:t>
            </a:r>
            <a:r>
              <a:rPr lang="en-US" sz="3300" dirty="0" smtClean="0">
                <a:latin typeface="Visual Geez Unicode" pitchFamily="2" charset="0"/>
              </a:rPr>
              <a:t> </a:t>
            </a:r>
            <a:r>
              <a:rPr lang="en-US" sz="3300" dirty="0" err="1" smtClean="0">
                <a:latin typeface="Visual Geez Unicode" pitchFamily="2" charset="0"/>
              </a:rPr>
              <a:t>ላይ</a:t>
            </a:r>
            <a:r>
              <a:rPr lang="en-US" sz="3300" dirty="0" smtClean="0">
                <a:latin typeface="Visual Geez Unicode" pitchFamily="2" charset="0"/>
              </a:rPr>
              <a:t> </a:t>
            </a:r>
            <a:r>
              <a:rPr lang="en-US" sz="3300" dirty="0" err="1" smtClean="0">
                <a:latin typeface="Visual Geez Unicode" pitchFamily="2" charset="0"/>
              </a:rPr>
              <a:t>የተመሰረተ</a:t>
            </a:r>
            <a:r>
              <a:rPr lang="en-US" sz="3300" dirty="0" smtClean="0">
                <a:latin typeface="Visual Geez Unicode" pitchFamily="2" charset="0"/>
              </a:rPr>
              <a:t> ድጋፍ 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sz="3300" dirty="0" err="1" smtClean="0">
                <a:latin typeface="Visual Geez Unicode" pitchFamily="2" charset="0"/>
              </a:rPr>
              <a:t>ጥቅል</a:t>
            </a:r>
            <a:r>
              <a:rPr lang="en-US" sz="3300" dirty="0" smtClean="0">
                <a:latin typeface="Visual Geez Unicode" pitchFamily="2" charset="0"/>
              </a:rPr>
              <a:t> ድጋፍ 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sz="3300" dirty="0" err="1" smtClean="0">
                <a:latin typeface="Visual Geez Unicode" pitchFamily="2" charset="0"/>
              </a:rPr>
              <a:t>የካፒታል</a:t>
            </a:r>
            <a:r>
              <a:rPr lang="en-US" sz="3300" dirty="0" smtClean="0">
                <a:latin typeface="Visual Geez Unicode" pitchFamily="2" charset="0"/>
              </a:rPr>
              <a:t> ድጋፍ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sz="3300" dirty="0" err="1" smtClean="0">
                <a:latin typeface="Visual Geez Unicode" pitchFamily="2" charset="0"/>
              </a:rPr>
              <a:t>በቀጥታ</a:t>
            </a:r>
            <a:r>
              <a:rPr lang="en-US" sz="3300" dirty="0" smtClean="0">
                <a:latin typeface="Visual Geez Unicode" pitchFamily="2" charset="0"/>
              </a:rPr>
              <a:t> </a:t>
            </a:r>
            <a:r>
              <a:rPr lang="en-US" sz="3300" dirty="0" err="1" smtClean="0">
                <a:latin typeface="Visual Geez Unicode" pitchFamily="2" charset="0"/>
              </a:rPr>
              <a:t>ራሳቸው</a:t>
            </a:r>
            <a:r>
              <a:rPr lang="en-US" sz="3300" dirty="0" smtClean="0">
                <a:latin typeface="Visual Geez Unicode" pitchFamily="2" charset="0"/>
              </a:rPr>
              <a:t> </a:t>
            </a:r>
            <a:r>
              <a:rPr lang="en-US" sz="3300" dirty="0" err="1" smtClean="0">
                <a:latin typeface="Visual Geez Unicode" pitchFamily="2" charset="0"/>
              </a:rPr>
              <a:t>ኢንቨስት</a:t>
            </a:r>
            <a:r>
              <a:rPr lang="en-US" sz="3300" dirty="0" smtClean="0">
                <a:latin typeface="Visual Geez Unicode" pitchFamily="2" charset="0"/>
              </a:rPr>
              <a:t> </a:t>
            </a:r>
            <a:r>
              <a:rPr lang="en-US" sz="3300" dirty="0" err="1" smtClean="0">
                <a:latin typeface="Visual Geez Unicode" pitchFamily="2" charset="0"/>
              </a:rPr>
              <a:t>በማድረግ</a:t>
            </a:r>
            <a:endParaRPr lang="en-US" sz="3300" dirty="0" smtClean="0">
              <a:latin typeface="Visual Geez Unicode" pitchFamily="2" charset="0"/>
            </a:endParaRP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sz="3300" dirty="0" err="1" smtClean="0">
                <a:latin typeface="Visual Geez Unicode" pitchFamily="2" charset="0"/>
              </a:rPr>
              <a:t>በዋናነት</a:t>
            </a:r>
            <a:r>
              <a:rPr lang="en-US" sz="3300" dirty="0" smtClean="0">
                <a:latin typeface="Visual Geez Unicode" pitchFamily="2" charset="0"/>
              </a:rPr>
              <a:t> </a:t>
            </a:r>
            <a:r>
              <a:rPr lang="en-US" sz="3300" dirty="0" err="1" smtClean="0">
                <a:latin typeface="Visual Geez Unicode" pitchFamily="2" charset="0"/>
              </a:rPr>
              <a:t>የማእከላዊ</a:t>
            </a:r>
            <a:r>
              <a:rPr lang="en-US" sz="3300" dirty="0" smtClean="0">
                <a:latin typeface="Visual Geez Unicode" pitchFamily="2" charset="0"/>
              </a:rPr>
              <a:t>/</a:t>
            </a:r>
            <a:r>
              <a:rPr lang="en-US" sz="3300" dirty="0" err="1" smtClean="0">
                <a:latin typeface="Visual Geez Unicode" pitchFamily="2" charset="0"/>
              </a:rPr>
              <a:t>ክልላዊ</a:t>
            </a:r>
            <a:r>
              <a:rPr lang="en-US" sz="3300" dirty="0" smtClean="0">
                <a:latin typeface="Visual Geez Unicode" pitchFamily="2" charset="0"/>
              </a:rPr>
              <a:t> </a:t>
            </a:r>
            <a:r>
              <a:rPr lang="en-US" sz="3300" dirty="0" err="1" smtClean="0">
                <a:latin typeface="Visual Geez Unicode" pitchFamily="2" charset="0"/>
              </a:rPr>
              <a:t>መንግስታት</a:t>
            </a:r>
            <a:r>
              <a:rPr lang="en-US" sz="3300" dirty="0" smtClean="0">
                <a:latin typeface="Visual Geez Unicode" pitchFamily="2" charset="0"/>
              </a:rPr>
              <a:t> </a:t>
            </a:r>
            <a:r>
              <a:rPr lang="en-US" sz="3300" dirty="0" err="1" smtClean="0">
                <a:latin typeface="Visual Geez Unicode" pitchFamily="2" charset="0"/>
              </a:rPr>
              <a:t>በጀት</a:t>
            </a:r>
            <a:r>
              <a:rPr lang="en-US" sz="3300" dirty="0" smtClean="0">
                <a:latin typeface="Visual Geez Unicode" pitchFamily="2" charset="0"/>
              </a:rPr>
              <a:t> </a:t>
            </a:r>
            <a:r>
              <a:rPr lang="en-US" sz="3300" dirty="0" err="1" smtClean="0">
                <a:latin typeface="Visual Geez Unicode" pitchFamily="2" charset="0"/>
              </a:rPr>
              <a:t>መመደብ</a:t>
            </a:r>
            <a:r>
              <a:rPr lang="en-US" sz="3300" dirty="0" smtClean="0">
                <a:latin typeface="Visual Geez Unicode" pitchFamily="2" charset="0"/>
              </a:rPr>
              <a:t> </a:t>
            </a:r>
            <a:r>
              <a:rPr lang="en-US" sz="3300" dirty="0" err="1" smtClean="0">
                <a:latin typeface="Visual Geez Unicode" pitchFamily="2" charset="0"/>
              </a:rPr>
              <a:t>ሃላፊነት</a:t>
            </a:r>
            <a:r>
              <a:rPr lang="en-US" sz="3300" dirty="0" smtClean="0">
                <a:latin typeface="Visual Geez Unicode" pitchFamily="2" charset="0"/>
              </a:rPr>
              <a:t> </a:t>
            </a:r>
          </a:p>
          <a:p>
            <a:pPr lvl="1" algn="just">
              <a:lnSpc>
                <a:spcPct val="150000"/>
              </a:lnSpc>
              <a:buFont typeface="Arial" charset="0"/>
              <a:buChar char="•"/>
            </a:pPr>
            <a:r>
              <a:rPr lang="en-US" sz="3300" dirty="0" smtClean="0">
                <a:latin typeface="Visual Geez Unicode" pitchFamily="2" charset="0"/>
              </a:rPr>
              <a:t>በመንግስት </a:t>
            </a:r>
            <a:r>
              <a:rPr lang="en-US" sz="3300" dirty="0" err="1" smtClean="0">
                <a:latin typeface="Visual Geez Unicode" pitchFamily="2" charset="0"/>
              </a:rPr>
              <a:t>ፖሊሲ</a:t>
            </a:r>
            <a:r>
              <a:rPr lang="en-US" sz="3300" dirty="0" smtClean="0">
                <a:latin typeface="Visual Geez Unicode" pitchFamily="2" charset="0"/>
              </a:rPr>
              <a:t> </a:t>
            </a:r>
            <a:r>
              <a:rPr lang="en-US" sz="3300" dirty="0" err="1" smtClean="0">
                <a:latin typeface="Visual Geez Unicode" pitchFamily="2" charset="0"/>
              </a:rPr>
              <a:t>አስገዳጅነት</a:t>
            </a:r>
            <a:r>
              <a:rPr lang="en-US" sz="3300" dirty="0" smtClean="0">
                <a:latin typeface="Visual Geez Unicode" pitchFamily="2" charset="0"/>
              </a:rPr>
              <a:t> </a:t>
            </a:r>
            <a:r>
              <a:rPr lang="en-US" sz="3300" dirty="0" err="1" smtClean="0">
                <a:latin typeface="Visual Geez Unicode" pitchFamily="2" charset="0"/>
              </a:rPr>
              <a:t>ከተሞች</a:t>
            </a:r>
            <a:r>
              <a:rPr lang="en-US" sz="3300" dirty="0" smtClean="0">
                <a:latin typeface="Visual Geez Unicode" pitchFamily="2" charset="0"/>
              </a:rPr>
              <a:t> </a:t>
            </a:r>
            <a:r>
              <a:rPr lang="en-US" sz="3300" dirty="0" err="1" smtClean="0">
                <a:latin typeface="Visual Geez Unicode" pitchFamily="2" charset="0"/>
              </a:rPr>
              <a:t>ሊያቀርቡት</a:t>
            </a:r>
            <a:r>
              <a:rPr lang="en-US" sz="3300" dirty="0" smtClean="0">
                <a:latin typeface="Visual Geez Unicode" pitchFamily="2" charset="0"/>
              </a:rPr>
              <a:t> </a:t>
            </a:r>
            <a:r>
              <a:rPr lang="en-US" sz="3300" dirty="0" err="1" smtClean="0">
                <a:latin typeface="Visual Geez Unicode" pitchFamily="2" charset="0"/>
              </a:rPr>
              <a:t>ለሚገባ</a:t>
            </a:r>
            <a:r>
              <a:rPr lang="en-US" sz="3300" dirty="0" smtClean="0">
                <a:latin typeface="Visual Geez Unicode" pitchFamily="2" charset="0"/>
              </a:rPr>
              <a:t> </a:t>
            </a:r>
            <a:r>
              <a:rPr lang="en-US" sz="3300" dirty="0" err="1" smtClean="0">
                <a:latin typeface="Visual Geez Unicode" pitchFamily="2" charset="0"/>
              </a:rPr>
              <a:t>ልማትና</a:t>
            </a:r>
            <a:r>
              <a:rPr lang="en-US" sz="3300" dirty="0" smtClean="0">
                <a:latin typeface="Visual Geez Unicode" pitchFamily="2" charset="0"/>
              </a:rPr>
              <a:t> </a:t>
            </a:r>
            <a:r>
              <a:rPr lang="en-US" sz="3300" dirty="0" err="1" smtClean="0">
                <a:latin typeface="Visual Geez Unicode" pitchFamily="2" charset="0"/>
              </a:rPr>
              <a:t>አገልግሎት</a:t>
            </a:r>
            <a:r>
              <a:rPr lang="en-US" sz="3300" dirty="0" smtClean="0">
                <a:latin typeface="Visual Geez Unicode" pitchFamily="2" charset="0"/>
              </a:rPr>
              <a:t> </a:t>
            </a:r>
          </a:p>
          <a:p>
            <a:pPr lvl="1" algn="just">
              <a:lnSpc>
                <a:spcPct val="150000"/>
              </a:lnSpc>
              <a:buFont typeface="Arial" charset="0"/>
              <a:buChar char="•"/>
            </a:pPr>
            <a:r>
              <a:rPr lang="en-US" sz="3300" dirty="0" err="1" smtClean="0">
                <a:latin typeface="Visual Geez Unicode" pitchFamily="2" charset="0"/>
              </a:rPr>
              <a:t>በሀገር</a:t>
            </a:r>
            <a:r>
              <a:rPr lang="en-US" sz="3300" dirty="0" smtClean="0">
                <a:latin typeface="Visual Geez Unicode" pitchFamily="2" charset="0"/>
              </a:rPr>
              <a:t>/</a:t>
            </a:r>
            <a:r>
              <a:rPr lang="en-US" sz="3300" dirty="0" err="1" smtClean="0">
                <a:latin typeface="Visual Geez Unicode" pitchFamily="2" charset="0"/>
              </a:rPr>
              <a:t>ክልል</a:t>
            </a:r>
            <a:r>
              <a:rPr lang="en-US" sz="3300" dirty="0" smtClean="0">
                <a:latin typeface="Visual Geez Unicode" pitchFamily="2" charset="0"/>
              </a:rPr>
              <a:t> </a:t>
            </a:r>
            <a:r>
              <a:rPr lang="en-US" sz="3300" dirty="0" err="1" smtClean="0">
                <a:latin typeface="Visual Geez Unicode" pitchFamily="2" charset="0"/>
              </a:rPr>
              <a:t>አቀፍ</a:t>
            </a:r>
            <a:r>
              <a:rPr lang="en-US" sz="3300" dirty="0" smtClean="0">
                <a:latin typeface="Visual Geez Unicode" pitchFamily="2" charset="0"/>
              </a:rPr>
              <a:t> </a:t>
            </a:r>
            <a:r>
              <a:rPr lang="en-US" sz="3300" dirty="0" err="1" smtClean="0">
                <a:latin typeface="Visual Geez Unicode" pitchFamily="2" charset="0"/>
              </a:rPr>
              <a:t>ፕላን</a:t>
            </a:r>
            <a:r>
              <a:rPr lang="en-US" sz="3300" dirty="0" smtClean="0">
                <a:latin typeface="Visual Geez Unicode" pitchFamily="2" charset="0"/>
              </a:rPr>
              <a:t> </a:t>
            </a:r>
            <a:r>
              <a:rPr lang="en-US" sz="3300" dirty="0" err="1" smtClean="0">
                <a:latin typeface="Visual Geez Unicode" pitchFamily="2" charset="0"/>
              </a:rPr>
              <a:t>መሰረት</a:t>
            </a:r>
            <a:r>
              <a:rPr lang="en-US" sz="3300" dirty="0" smtClean="0">
                <a:latin typeface="Visual Geez Unicode" pitchFamily="2" charset="0"/>
              </a:rPr>
              <a:t> </a:t>
            </a:r>
            <a:r>
              <a:rPr lang="en-US" sz="3300" dirty="0" err="1" smtClean="0">
                <a:latin typeface="Visual Geez Unicode" pitchFamily="2" charset="0"/>
              </a:rPr>
              <a:t>ከተሞች</a:t>
            </a:r>
            <a:r>
              <a:rPr lang="en-US" sz="3300" dirty="0" smtClean="0">
                <a:latin typeface="Visual Geez Unicode" pitchFamily="2" charset="0"/>
              </a:rPr>
              <a:t> </a:t>
            </a:r>
            <a:r>
              <a:rPr lang="en-US" sz="3300" dirty="0" err="1" smtClean="0">
                <a:latin typeface="Visual Geez Unicode" pitchFamily="2" charset="0"/>
              </a:rPr>
              <a:t>የተሰጣቸውን</a:t>
            </a:r>
            <a:r>
              <a:rPr lang="en-US" sz="3300" dirty="0" smtClean="0">
                <a:latin typeface="Visual Geez Unicode" pitchFamily="2" charset="0"/>
              </a:rPr>
              <a:t>  </a:t>
            </a:r>
            <a:r>
              <a:rPr lang="en-US" sz="3300" dirty="0" err="1" smtClean="0">
                <a:latin typeface="Visual Geez Unicode" pitchFamily="2" charset="0"/>
              </a:rPr>
              <a:t>ሚና</a:t>
            </a:r>
            <a:r>
              <a:rPr lang="en-US" sz="3300" dirty="0" smtClean="0">
                <a:latin typeface="Visual Geez Unicode" pitchFamily="2" charset="0"/>
              </a:rPr>
              <a:t> </a:t>
            </a:r>
            <a:r>
              <a:rPr lang="en-US" sz="3300" dirty="0" err="1" smtClean="0">
                <a:latin typeface="Visual Geez Unicode" pitchFamily="2" charset="0"/>
              </a:rPr>
              <a:t>ለመወጣት</a:t>
            </a:r>
            <a:r>
              <a:rPr lang="en-US" sz="3300" dirty="0" smtClean="0">
                <a:latin typeface="Visual Geez Unicode" pitchFamily="2" charset="0"/>
              </a:rPr>
              <a:t> </a:t>
            </a:r>
            <a:r>
              <a:rPr lang="en-US" sz="3300" dirty="0" err="1" smtClean="0">
                <a:latin typeface="Visual Geez Unicode" pitchFamily="2" charset="0"/>
              </a:rPr>
              <a:t>እንዲያስችላቸው</a:t>
            </a:r>
            <a:r>
              <a:rPr lang="en-US" sz="3300" dirty="0" smtClean="0">
                <a:latin typeface="Visual Geez Unicode" pitchFamily="2" charset="0"/>
              </a:rPr>
              <a:t> </a:t>
            </a:r>
            <a:r>
              <a:rPr lang="en-US" sz="3300" dirty="0" err="1" smtClean="0">
                <a:latin typeface="Visual Geez Unicode" pitchFamily="2" charset="0"/>
              </a:rPr>
              <a:t>የሚፈለግ</a:t>
            </a:r>
            <a:r>
              <a:rPr lang="en-US" sz="3300" dirty="0" smtClean="0">
                <a:latin typeface="Visual Geez Unicode" pitchFamily="2" charset="0"/>
              </a:rPr>
              <a:t>  </a:t>
            </a:r>
            <a:r>
              <a:rPr lang="en-US" sz="3300" dirty="0" err="1" smtClean="0">
                <a:latin typeface="Visual Geez Unicode" pitchFamily="2" charset="0"/>
              </a:rPr>
              <a:t>ግንባታን</a:t>
            </a:r>
            <a:r>
              <a:rPr lang="en-US" sz="3300" dirty="0" smtClean="0">
                <a:latin typeface="Visual Geez Unicode" pitchFamily="2" charset="0"/>
              </a:rPr>
              <a:t> </a:t>
            </a:r>
            <a:r>
              <a:rPr lang="en-US" sz="3300" dirty="0" err="1" smtClean="0">
                <a:latin typeface="Visual Geez Unicode" pitchFamily="2" charset="0"/>
              </a:rPr>
              <a:t>ለማከናወን</a:t>
            </a:r>
            <a:r>
              <a:rPr lang="en-US" sz="3300" dirty="0" smtClean="0">
                <a:latin typeface="Visual Geez Unicode" pitchFamily="2" charset="0"/>
              </a:rPr>
              <a:t> </a:t>
            </a:r>
            <a:r>
              <a:rPr lang="en-US" sz="3300" dirty="0" err="1" smtClean="0">
                <a:latin typeface="Visual Geez Unicode" pitchFamily="2" charset="0"/>
              </a:rPr>
              <a:t>ያነጣጠረ</a:t>
            </a:r>
            <a:r>
              <a:rPr lang="en-US" sz="3300" dirty="0" smtClean="0">
                <a:latin typeface="Visual Geez Unicode" pitchFamily="2" charset="0"/>
              </a:rPr>
              <a:t> </a:t>
            </a:r>
            <a:r>
              <a:rPr lang="en-US" sz="3300" dirty="0" err="1" smtClean="0">
                <a:latin typeface="Visual Geez Unicode" pitchFamily="2" charset="0"/>
              </a:rPr>
              <a:t>ነው</a:t>
            </a:r>
            <a:endParaRPr lang="en-US" sz="3300" dirty="0">
              <a:latin typeface="Visual Geez Unico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7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1524</TotalTime>
  <Words>2280</Words>
  <Application>Microsoft Office PowerPoint</Application>
  <PresentationFormat>On-screen Show (4:3)</PresentationFormat>
  <Paragraphs>341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Solstice</vt:lpstr>
      <vt:lpstr>                                በኢትዮጵያ ፌደራላዊ ዲሞክራሲያዊ ሪፐብሊክ          በከተማ ልማትና ኮንስትራክሽን ሚኒስቴር  የከተሞች ገቢ ሪፎርም ፕሮጀከት ጽ/ ቤት  የተዘጋጀ   </vt:lpstr>
      <vt:lpstr>የሰነዱ/ገለጻው ይዘት</vt:lpstr>
      <vt:lpstr>1. መግቢያ </vt:lpstr>
      <vt:lpstr>3.የከተሞች ልማት ፋይናንስ ምንነትና ጽንሰ ሃሳብ</vt:lpstr>
      <vt:lpstr>2.የስትራቴጂው መነሻዎችና አስፈላጊነት </vt:lpstr>
      <vt:lpstr>2.2.የከተማ  ገቢና  አስተዳደር   ስርዓት </vt:lpstr>
      <vt:lpstr>2.3.የከተማ አስተዳደር  የራስ ገቢ  ምንጮች </vt:lpstr>
      <vt:lpstr> 2.3.የከተማ አስተዳደር  የራስ  ገቢ  ምንጮች---የቀጠለ </vt:lpstr>
      <vt:lpstr> 2.4.ሌሎች  የከተማ  ልማት  ፋይናንስ  ምንጮች </vt:lpstr>
      <vt:lpstr> ለ. የልማት  ብድር  ፋይናንሲንግ  አሠራር </vt:lpstr>
      <vt:lpstr>2.5.የሃብት  አጠቃቀም </vt:lpstr>
      <vt:lpstr> 3. ዘመናዊው የከተሞች ፋይናንስ ሥርዓት ዝርጋታ አበረታች ጅምሮች </vt:lpstr>
      <vt:lpstr> 4. በከተሞች ልማት ፋይናንስ  ላይ  የሚስተዋሉ ችግሮች </vt:lpstr>
      <vt:lpstr>በከተሞች የራስ ገቢ ላይ የሚስተዋሉ ችግሮች </vt:lpstr>
      <vt:lpstr>በሃብት አጠቃቀም ላይ የሚስተዋሉ ችግሮች</vt:lpstr>
      <vt:lpstr>5. የስትራቴጂው  መነሻዎችና  አስፈላጊነት </vt:lpstr>
      <vt:lpstr>የቀጠለ………</vt:lpstr>
      <vt:lpstr>5.2.የስትራቴጂው ተልዕኮ፣ ዓላማና ግቦች </vt:lpstr>
      <vt:lpstr>  6. የከተሞች  ልማት  ፋይናንስ  ስትራቴጅዎች  </vt:lpstr>
      <vt:lpstr> 6. የከተሞች  ልማት  ፋይናንስ  ስትራቴጅዎች (የቀጠለ…………) </vt:lpstr>
      <vt:lpstr> የከተሞች  ልማት  ፋይናንስ  ስትራቴጅዎች (የቀጠለ…………) </vt:lpstr>
      <vt:lpstr>የከተሞች  ልማት  ፋይናንስ  ስትራቴጅዎች (የቀጠለ…………)</vt:lpstr>
      <vt:lpstr>የከተሞች  ልማት  ፋይናንስ  ስትራቴጅዎች (የቀጠለ…………)</vt:lpstr>
      <vt:lpstr>የከተሞች  ልማት  ፋይናንስ  ስትራቴጅዎች (የቀጠለ…………)</vt:lpstr>
      <vt:lpstr>የከተሞች    ልማት   ፋይናንስ  ስትራቴጅዎች (የቀጠለ…………)</vt:lpstr>
      <vt:lpstr>  6.3. የከተማ ልማት ፋይናንስ  ድጋፍ  አሰጣጥ ስትራቴጂዎች   </vt:lpstr>
      <vt:lpstr> 6.3. የከተማ ልማት ፋይናንስ ድጋፍ አሰጣጥ ስትራቴጂዎች </vt:lpstr>
      <vt:lpstr> 6.4. ለከተማ ልማት ዘመናዊ  የብድር ፋይናንስ ሥርዓት መዘርጋት </vt:lpstr>
      <vt:lpstr>  ለከተማ ልማት ዘመናዊ  የብድር ፋይናንስ ሥርዓት የቀጠለ….. </vt:lpstr>
      <vt:lpstr>ለከተማ ልማት ዘመናዊ  የብድር ፋይናንስ ሥርዓት የቀጠለ…..</vt:lpstr>
      <vt:lpstr>6.6. በሃብት አጠቃቀም  ላይ ተግባራዊ  የሚደረጉ ስትራቴጂዎች</vt:lpstr>
      <vt:lpstr>የቀጠለ….</vt:lpstr>
      <vt:lpstr>የቀጠለ…..</vt:lpstr>
      <vt:lpstr>የቀጠለ…..</vt:lpstr>
      <vt:lpstr>የቀጠለ…..</vt:lpstr>
      <vt:lpstr>የባለድርሻ አካላት ሚና </vt:lpstr>
      <vt:lpstr>        </vt:lpstr>
      <vt:lpstr>የስትራቴጂው የማስፈጸሚያ ስልት </vt:lpstr>
      <vt:lpstr>የማስፈጸሚያው ዕቅድ ቅደም ተከተል</vt:lpstr>
      <vt:lpstr>    የቀጠለ…..</vt:lpstr>
      <vt:lpstr>   የቀጠለ….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Atsede</cp:lastModifiedBy>
  <cp:revision>168</cp:revision>
  <cp:lastPrinted>2019-08-27T06:43:41Z</cp:lastPrinted>
  <dcterms:created xsi:type="dcterms:W3CDTF">2019-08-02T06:57:41Z</dcterms:created>
  <dcterms:modified xsi:type="dcterms:W3CDTF">2020-12-30T19:42:37Z</dcterms:modified>
</cp:coreProperties>
</file>